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3_A842A510.xml" ContentType="application/vnd.ms-powerpoint.comments+xml"/>
  <Override PartName="/ppt/comments/modernComment_105_3FB2CE8C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comments/modernComment_107_F2DB7019.xml" ContentType="application/vnd.ms-powerpoint.comments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comments/modernComment_10B_FF2B696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  <p:sldMasterId id="2147483708" r:id="rId5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81" r:id="rId11"/>
    <p:sldId id="261" r:id="rId12"/>
    <p:sldId id="280" r:id="rId13"/>
    <p:sldId id="262" r:id="rId14"/>
    <p:sldId id="263" r:id="rId15"/>
    <p:sldId id="274" r:id="rId16"/>
    <p:sldId id="275" r:id="rId17"/>
    <p:sldId id="264" r:id="rId18"/>
    <p:sldId id="276" r:id="rId19"/>
    <p:sldId id="277" r:id="rId20"/>
    <p:sldId id="267" r:id="rId21"/>
    <p:sldId id="270" r:id="rId22"/>
    <p:sldId id="27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D4EFDF-E6C4-5086-E1D2-B8DCA24AA42D}" name="Sofia Parrinelli" initials="SP" userId="S::10865069@polimi.it::04433159-35a1-4e45-8d35-591b2c93335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6C3"/>
    <a:srgbClr val="3B3E53"/>
    <a:srgbClr val="5B5F7F"/>
    <a:srgbClr val="DE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0" autoAdjust="0"/>
    <p:restoredTop sz="94660"/>
  </p:normalViewPr>
  <p:slideViewPr>
    <p:cSldViewPr snapToGrid="0">
      <p:cViewPr varScale="1">
        <p:scale>
          <a:sx n="36" d="100"/>
          <a:sy n="36" d="100"/>
        </p:scale>
        <p:origin x="10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omments/modernComment_103_A842A5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B62149-8BDB-46B2-BEBE-436219E46DC8}" authorId="{66D4EFDF-E6C4-5086-E1D2-B8DCA24AA42D}" created="2024-03-24T16:28:41.68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22939920" sldId="259"/>
      <ac:picMk id="8" creationId="{E282B6C0-5B3A-E0D6-7CFC-74F48C370C23}"/>
    </ac:deMkLst>
    <p188:txBody>
      <a:bodyPr/>
      <a:lstStyle/>
      <a:p>
        <a:r>
          <a:rPr lang="en-GB"/>
          <a:t>Notazione spiegare???</a:t>
        </a:r>
      </a:p>
    </p188:txBody>
  </p188:cm>
</p188:cmLst>
</file>

<file path=ppt/comments/modernComment_105_3FB2CE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86A7C2-8FD9-4F82-9F3F-1CEBCC59B629}" authorId="{66D4EFDF-E6C4-5086-E1D2-B8DCA24AA42D}" created="2024-03-24T16:29:05.218">
    <pc:sldMkLst xmlns:pc="http://schemas.microsoft.com/office/powerpoint/2013/main/command">
      <pc:docMk/>
      <pc:sldMk cId="1068682892" sldId="261"/>
    </pc:sldMkLst>
    <p188:replyLst>
      <p188:reply id="{6E44F19F-6DEC-4739-AD09-7D3427D37EFD}" authorId="{66D4EFDF-E6C4-5086-E1D2-B8DCA24AA42D}" created="2024-03-24T16:29:13.917">
        <p188:txBody>
          <a:bodyPr/>
          <a:lstStyle/>
          <a:p>
            <a:r>
              <a:rPr lang="en-GB"/>
              <a:t>O direttamente parametri?
</a:t>
            </a:r>
          </a:p>
        </p188:txBody>
      </p188:reply>
    </p188:replyLst>
    <p188:txBody>
      <a:bodyPr/>
      <a:lstStyle/>
      <a:p>
        <a:r>
          <a:rPr lang="en-GB"/>
          <a:t>Immagii dello spettro?? E in tempo
</a:t>
        </a:r>
      </a:p>
    </p188:txBody>
  </p188:cm>
  <p188:cm id="{45AC9BA4-AD21-4878-BA09-9DA4BB0974A3}" authorId="{66D4EFDF-E6C4-5086-E1D2-B8DCA24AA42D}" created="2024-03-25T18:31:43.250">
    <pc:sldMkLst xmlns:pc="http://schemas.microsoft.com/office/powerpoint/2013/main/command">
      <pc:docMk/>
      <pc:sldMk cId="1068682892" sldId="261"/>
    </pc:sldMkLst>
    <p188:txBody>
      <a:bodyPr/>
      <a:lstStyle/>
      <a:p>
        <a:r>
          <a:rPr lang="en-GB"/>
          <a:t>Mettere formula Energy decay curve e parametri?</a:t>
        </a:r>
      </a:p>
    </p188:txBody>
  </p188:cm>
</p188:cmLst>
</file>

<file path=ppt/comments/modernComment_107_F2DB70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33A921-0263-4A22-AD6A-B686FD0EE21E}" authorId="{66D4EFDF-E6C4-5086-E1D2-B8DCA24AA42D}" created="2024-03-24T18:55:43.019">
    <pc:sldMkLst xmlns:pc="http://schemas.microsoft.com/office/powerpoint/2013/main/command">
      <pc:docMk/>
      <pc:sldMk cId="4074467353" sldId="263"/>
    </pc:sldMkLst>
    <p188:txBody>
      <a:bodyPr/>
      <a:lstStyle/>
      <a:p>
        <a:r>
          <a:rPr lang="en-GB"/>
          <a:t>Formula x trovare Y'??
</a:t>
        </a:r>
      </a:p>
    </p188:txBody>
  </p188:cm>
</p188:cmLst>
</file>

<file path=ppt/comments/modernComment_10B_FF2B69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A24B8B-80CA-4565-8DD8-70EC4B7FC3A6}" authorId="{66D4EFDF-E6C4-5086-E1D2-B8DCA24AA42D}" created="2024-03-24T17:36:22.2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81035114" sldId="267"/>
      <ac:picMk id="14" creationId="{0C35925F-8B7E-8467-ABBB-E8ECD10A99A6}"/>
    </ac:deMkLst>
    <p188:txBody>
      <a:bodyPr/>
      <a:lstStyle/>
      <a:p>
        <a:r>
          <a:rPr lang="en-GB"/>
          <a:t>Dico che è solo 
in  posizione centrale O spiego a voce?
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21:01:25.523"/>
    </inkml:context>
    <inkml:brush xml:id="br0">
      <inkml:brushProperty name="width" value="0.035" units="cm"/>
      <inkml:brushProperty name="height" value="0.035" units="cm"/>
      <inkml:brushProperty name="color" value="#3F3F3F"/>
    </inkml:brush>
  </inkml:definitions>
  <inkml:trace contextRef="#ctx0" brushRef="#br0">22 3 24575,'11'0'0,"-8"1"0,-1-1 0,1 1 0,0-1 0,0 0 0,0 0 0,0-1 0,-1 1 0,1 0 0,0-1 0,0 0 0,3-1 0,-50 2 0,22 9 0,18 1 0,6-9 0,-1 1 0,0-1 0,0 0 0,1 0 0,-1-1 0,0 1 0,1 0 0,-1 0 0,1-1 0,-1 1 0,1-1 0,-1 1 0,1-1 0,0 0 0,-1 1 0,1-1 0,-1 0 0,1 0 0,0 0 0,-1 0 0,3-1 0,29-1-1365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21:01:34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195 27 24575,'-77'4'0,"49"-2"0,-1 0 0,-29-4 0,58 2 0,0 0 0,0 0 0,0 0 0,0 0 0,0 0 0,0 0 0,0-1 0,0 1 0,0 0 0,0 0 0,0 0 0,0 0 0,0 0 0,0 0 0,0 0 0,0 0 0,0 0 0,0 0 0,0-1 0,0 1 0,0 0 0,0 0 0,0 0 0,0 0 0,0 0 0,-1 0 0,1 0 0,0 0 0,0 0 0,0 0 0,0 0 0,0 0 0,0 0 0,0 0 0,0 0 0,0 0 0,0 0 0,0-1 0,-1 1 0,1 0 0,0 0 0,0 0 0,0 0 0,0 0 0,0 0 0,0 0 0,14-4 0,21-2 0,16 4 0,-34 3 0,-1-2 0,1 0 0,26-5 0,-7-5 0,-63 17 0,-5 1 0,1 2 0,-56 25 0,157-30 0,-58-4-120,-5 0-58,1 0 0,0 0 0,-1 0 1,1-1-1,0-1 0,12-3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21:01:37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24575,'-1'2'0,"1"-1"0,0 1 0,0 0 0,0-1 0,0 1 0,0-1 0,0 1 0,1 0 0,-1-1 0,0 1 0,1-1 0,-1 1 0,1-1 0,0 1 0,0-1 0,-1 1 0,1-1 0,0 0 0,0 1 0,0-1 0,0 0 0,0 0 0,2 2 0,1-2 0,-1 0 0,0-1 0,0 1 0,1 0 0,-1-1 0,0 0 0,1 0 0,-1 0 0,5-1 0,7 1 0,-14 0 3,0 0-1,0 1 0,-1-1 1,1 0-1,0 0 1,0 0-1,0 0 0,-1 0 1,1 0-1,0 0 1,0 0-1,0-1 0,-1 1 1,1 0-1,0 0 1,0-1-1,0 1 0,-1 0 1,1-1-1,0 1 1,-1-1-1,1 1 0,0-1 1,-1 1-1,1-1 1,-1 1-1,1-1 0,-1 0 1,1 1-1,-1-1 0,1 0 1,-1 1-1,0-1 1,1 0-1,-1 0 0,0 1 1,0-1-1,1 0 1,-1 0-1,0 0 0,0 1 1,0-1-1,0 0 1,0 0-1,0 0 0,0 0 1,0 1-1,-1-1 1,1-1-1,-1 0-47,0 1 0,1 0 0,-1 0 0,0 0 0,0 0 0,0 0 0,0 0 0,0 0 0,0 0 0,0 0 0,-1 1 0,1-1 0,0 0 0,0 1 0,-1-1 0,1 1 0,0-1 0,-1 1 0,1 0 0,0 0 0,-1-1 0,1 1 0,0 0 0,-1 0 0,1 0 0,-1 0 0,1 1 0,0-1 0,-1 0 0,1 1 0,0-1 0,-2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4T21:00:07.893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29 2,'-1'1,"-1"1,1 2,0 2,-1-2,-1 0,-2-1,0-1,0-2,2-2,2 0,2-1,2-1,1 0,0 0,1 0,1 2,0 1,0 0,1 1,0 0,-1 0,1 0,0 0,0 0,-1 1,0 0,-2 1,-3 1,-2 0,-2 0,-3 0,0-1,-1-1,0 0,0 0,0-1,0 0,0 0,1 0,-1 0,3-1,2 1,4 0,2 0,1 0,1 0,1 0,0 0,1 0,-1 0,0 0,0 0,-1 0,1 0,0 0,-1 0,-1 0,-4 0,-3 0,-1 0,-3 0,0 0,-1 0,0 0,-1 0,1 0,0 0,0-1,1 0,0-2,2-1,3 1,1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21:00:14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53 24575,'-34'4'0,"29"-3"0,-1 0 0,1 0 0,-1 0 0,1-1 0,-1 0 0,0 0 0,1 0 0,-9-2 0,14 2 0,0 0 0,0 0 0,-1 0 0,1 0 0,0 0 0,0 0 0,0 0 0,-1 0 0,1 0 0,0 0 0,0-1 0,0 1 0,0 0 0,-1 0 0,1 0 0,0 0 0,0 0 0,0 0 0,-1 0 0,1 0 0,0 0 0,0-1 0,0 1 0,0 0 0,0 0 0,0 0 0,-1 0 0,1-1 0,0 1 0,0 0 0,0 0 0,0 0 0,0 0 0,0-1 0,0 1 0,0 0 0,0 0 0,0 0 0,0-1 0,0 1 0,0 0 0,0 0 0,0 0 0,0-1 0,0 1 0,0 0 0,0 0 0,0 0 0,0-1 0,0 1 0,12-6 0,18-1 0,102 14 0,-209-20 0,45 7 0,24-1 0,21-3 0,-8 8 0,0 0 0,0 1 0,1-1 0,-1 1 0,1 1 0,-1-1 0,12 1 0,-17 0 0,1 0 0,0 0 0,0 0 0,0 0 0,0 0 0,0 0 0,0 0 0,0 0 0,0 1 0,0-1 0,-1 0 0,1 1 0,0-1 0,0 1 0,0-1 0,0 1 0,-1-1 0,1 1 0,0-1 0,-1 1 0,1 0 0,0-1 0,-1 1 0,1 0 0,-1 0 0,1-1 0,-1 1 0,1 0 0,-1 0 0,0 0 0,0 0 0,1 0 0,-1 0 0,0-1 0,0 1 0,0 0 0,0 0 0,0 0 0,0 0 0,0 0 0,0 0 0,0 0 0,0 0 0,0 0 0,-1 0 0,1-1 0,0 1 0,-1 0 0,1 0 0,-1 0 0,1 0 0,-1-1 0,0 3 0,-3 1 0,0 0 0,0-1 0,-1 1 0,1-1 0,-1 0 0,0 0 0,1 0 0,-1-1 0,-1 1 0,1-1 0,0 0 0,-8 1 0,-6 4 0,11-3 0,14-6 0,18-6 0,40 4-498,-54 4-369,-4 0-5959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21:00:33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44 24575,'1'-1'0,"0"0"0,0 0 0,0 1 0,0-1 0,0 0 0,1 1 0,-1-1 0,0 0 0,0 1 0,1 0 0,-1-1 0,0 1 0,1 0 0,-1 0 0,1-1 0,1 1 0,-2 1 0,-1-1 0,1 0 0,0 0 0,-1 0 0,1 0 0,-1 0 0,1 1 0,-1-1 0,0 0 0,1 0 0,-1 1 0,1-1 0,-1 0 0,1 1 0,-1-1 0,0 1 0,1-1 0,-1 0 0,0 1 0,1-1 0,-1 1 0,0-1 0,0 1 0,1-1 0,-1 1 0,0-1 0,0 1 0,0-1 0,0 1 0,0-1 0,0 1 0,0-1 0,0 1 0,0 0 0,0-1 0,0 1 0,0-1 0,0 1 0,0-1 0,0 1 0,0-1 0,-1 1 0,1-1 0,0 1 0,-1 0 0,0 0 0,1 0 0,-1 0 0,0 0 0,0 0 0,0 0 0,0-1 0,0 1 0,0 0 0,0-1 0,0 1 0,0 0 0,0-1 0,0 1 0,0-1 0,0 0 0,0 1 0,-1-1 0,1 0 0,0 0 0,0 1 0,0-1 0,-1 0 0,1 0 0,0-1 0,0 1 0,0 0 0,-1 0 0,1 0 0,0-1 0,0 1 0,-2-1 0,2 1 0,0-1 0,0 1 0,0 0 0,0-1 0,-1 1 0,1-1 0,0 1 0,0-1 0,0 1 0,0-1 0,0 0 0,0 0 0,0 1 0,1-1 0,-1 0 0,0 0 0,0 0 0,0 0 0,1 0 0,-1 0 0,1 0 0,-1 0 0,1 0 0,-1 0 0,1-1 0,-1 1 0,1 0 0,0 0 0,0 0 0,0-1 0,0 1 0,0 0 0,0 0 0,0-2 0,1 1-37,0 0 0,0-1 1,1 2-1,-1-1 0,0 0 0,1 0 0,0 0 0,-1 1 0,1-1 0,0 1 0,0-1 0,0 1 1,0 0-1,0-1 0,0 1 0,0 0 0,0 0 0,0 1 0,1-1 0,-1 0 0,0 1 0,0 0 1,1-1-1,-1 1 0,0 0 0,1 0 0,-1 0 0,1 0 0,-1 1 0,0-1 0,0 1 0,1-1 1,-1 1-1,0 0 0,0 0 0,3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21:00:44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24575,'36'-12'0,"-34"12"0,0-1 0,-1 1 0,1-1 0,0 0 0,-1 1 0,1-1 0,-1 0 0,1 0 0,-1 0 0,1-1 0,-1 1 0,0 0 0,1 0 0,-1-1 0,0 1 0,0-1 0,2-2 0,-4 3 0,0 0 0,0 1 0,0-1 0,0 0 0,0 1 0,0-1 0,0 1 0,0-1 0,0 1 0,0-1 0,0 1 0,-1-1 0,1 1 0,0 0 0,0 0 0,0 0 0,0 0 0,-1 0 0,1 0 0,0 0 0,0 0 0,-2 1 0,-6 3 0,25 3 0,-13-6 11,-1-1 0,1 1 0,-1 0 0,1 0 0,-1 1 0,0-1-1,1 0 1,-1 1 0,0 0 0,4 3 0,-6-5-16,0 0-1,0 0 1,1 1 0,-1-1 0,0 0-1,0 0 1,0 0 0,0 1-1,0-1 1,1 0 0,-1 0 0,0 1-1,0-1 1,0 0 0,0 0-1,0 1 1,0-1 0,0 0-1,0 0 1,0 1 0,0-1 0,0 0-1,0 0 1,0 1 0,0-1-1,0 0 1,0 0 0,-1 1 0,1-1-1,0 0 1,0 0 0,0 1-1,0-1 1,0 0 0,0 0 0,-1 0-1,1 1 1,-20 3-1279,14-4-5542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21:01:05.954"/>
    </inkml:context>
    <inkml:brush xml:id="br0">
      <inkml:brushProperty name="width" value="0.035" units="cm"/>
      <inkml:brushProperty name="height" value="0.035" units="cm"/>
      <inkml:brushProperty name="color" value="#3F3F3F"/>
    </inkml:brush>
  </inkml:definitions>
  <inkml:trace contextRef="#ctx0" brushRef="#br0">1 68 24575,'15'0'0,"-11"0"0,0 1 0,0-1 0,0 0 0,-1 0 0,1 0 0,0 0 0,0-1 0,0 0 0,0 0 0,-1 0 0,1 0 0,0 0 0,-1-1 0,1 1 0,-1-1 0,0 0 0,1 0 0,-1-1 0,0 1 0,3-4 0,4-9 0,-24 14 0,-3 2 0,13-1 0,-45 3 0,32 5 0,17-7 0,0 0 0,0-1 0,-1 1 0,1-1 0,0 1 0,0-1 0,0 1 0,0 0 0,0-1 0,0 1 0,0-1 0,0 1 0,1 0 0,-1-1 0,0 1 0,0-1 0,0 1 0,1-1 0,-1 1 0,0-1 0,1 1 0,-1-1 0,0 1 0,1-1 0,-1 1 0,0-1 0,1 1 0,-1-1 0,1 0 0,0 1 0,1 1 0,1 0 0,-1 0 0,1-1 0,-1 0 0,1 1 0,-1-1 0,1 0 0,0 0 0,0 0 0,-1 0 0,1-1 0,0 1 0,0-1 0,0 0 0,0 0 0,0 0 0,4-1 0,-4 1 0,0 0 0,0 0 0,0 0 0,0 0 0,0 0 0,0 1 0,0 0 0,0-1 0,-1 1 0,1 0 0,0 0 0,0 0 0,3 3 0,-5-4 0,-1 0 0,0 0 0,0 0 0,1 0 0,-1 0 0,0 1 0,1-1 0,-1 0 0,0 0 0,0 0 0,1 1 0,-1-1 0,0 0 0,0 0 0,0 1 0,1-1 0,-1 0 0,0 0 0,0 1 0,0-1 0,0 0 0,0 0 0,1 1 0,-1-1 0,0 0 0,0 1 0,0-1 0,0 0 0,0 1 0,0-1 0,0 0 0,0 1 0,0-1 0,0 0 0,0 1 0,0-1 0,-1 0 0,1 1 0,0-1 0,0 0 0,0 0 0,0 1 0,-16 5 0,-20-3 0,11-8 0,25 5 0,0-1 0,-1 1 0,1 0 0,0-1 0,-1 1 0,1 0 0,0-1 0,-1 1 0,1 0 0,0-1 0,-1 1 0,1-1 0,0 1 0,0-1 0,0 1 0,-1 0 0,1-1 0,0 1 0,0-1 0,0 1 0,0-1 0,0 1 0,0-1 0,0 1 0,0-1 0,0 1 0,0-1 0,2-3 0,-1 1 0,1 0 0,-1 0 0,1 0 0,0 0 0,1 0 0,-1 0 0,0 1 0,1-1 0,3-2 0,3-2 0,18-18 0,-26 15 0,-19 4 0,4 5-1365,8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85BF2-4334-4D1F-B78A-F63A6A346317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E0A03-12C6-4781-A77E-5933E2F98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3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0A03-12C6-4781-A77E-5933E2F989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52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AEBC-2AE8-4636-BE9B-A82D441EE672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29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EFCE-B74E-49F2-9629-FC02A095AA70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98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0FE9-5ED7-4439-905C-2ABB0F107E0A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378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B46F-266C-9D78-9608-363188AC1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4F12D-94DC-7784-4DFD-535880236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9DA31-B82D-2383-F353-38EFFEFC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11BC-2C5C-432F-B954-2129F634504A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3FF17-FEDB-D79C-850A-1EAC37A9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7D03D-338B-444A-0F5C-CFD713FA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8197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3E7D-3261-721E-7103-4FE2BE92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0B73-122C-735B-5559-CEFBBD368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53C5-133C-7861-0813-CB74918C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CCCF-1A47-4D14-9BB7-0CD79037CCCB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BD517-D6DE-AAAB-9CFB-29BD9F83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73C0-6789-4F3B-CE8E-F87FC447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24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C439-A556-4000-B15F-31CCE342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A0AC5-0EBD-D422-5169-5ED762BBD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A2294-0AA3-261C-5736-177C7E53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B88EE-33CA-4669-8C77-A03E51A7A934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F3208-E317-0572-00A0-966FF601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0BE76-DFE9-6C46-7752-B6C60BF0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1283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8A95-9E7E-4BCE-742B-C752B680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CC7D3-0D7D-859F-8A9C-1664C9DDE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24509-5227-48D5-64C4-E8B3549B8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D35A-F915-C835-FAC4-E7D357534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A4D-D81C-43EA-B557-60088B4AF000}" type="datetime1">
              <a:rPr lang="it-IT" smtClean="0"/>
              <a:t>11/05/2024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95038-8A43-531E-062A-1DCAD691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8C6A0-4EA2-76D7-837C-0B662AD33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689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C7A4-471C-525A-E065-9DA65D34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06EBC-4E3A-083F-1D2C-87539E8B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D15D6-3113-0CBB-11AB-508AB24D6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FE725B-1CFD-83D0-199E-E735C6F02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154A8-B505-F31E-7361-8A14E3227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2CC2A3-33D3-66F8-BB47-C65E6C34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0A8-A19D-4E4C-8AC8-AF53964E4CBF}" type="datetime1">
              <a:rPr lang="it-IT" smtClean="0"/>
              <a:t>11/05/2024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9EE5E-A0F9-F050-08E4-50159895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AF7A5D-2AD3-AC0D-4520-8850380F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747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982D-5310-C95C-7494-39F69B76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EAD2F-B5D7-72E0-AB6B-AA6BE125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8DB6-2E2B-45B4-BAAA-85770A48EBFC}" type="datetime1">
              <a:rPr lang="it-IT" smtClean="0"/>
              <a:t>11/05/2024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705E6-EBEF-CEF9-E03C-944FFDC19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07A72-3B87-A69C-AFF0-62BA3BC9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380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19CAB-019D-D623-BEFF-BBE4698E6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DB54A-93E3-42A9-A4EE-048DF181C307}" type="datetime1">
              <a:rPr lang="it-IT" smtClean="0"/>
              <a:t>11/05/2024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DD4E1-56CE-FF04-1C39-444B47B9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A0CD-3B89-FD45-A7BE-E77C45B0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8614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0673-FCB5-1F69-AAB6-A1579B95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76E47-D40F-4A38-DCC0-DF2A99990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77266-CD00-F985-7B0F-7F09B066E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E9455-72A8-7E53-7522-35DD2AF0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9E27-201E-4BC4-8022-8732D9FBAFB6}" type="datetime1">
              <a:rPr lang="it-IT" smtClean="0"/>
              <a:t>11/05/2024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3EEC9-CB2D-04BC-48B7-F431A321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C7D0A-14B6-DDC3-6456-F2E9F829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31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940E-8422-483B-AAAA-BF6D5A2D7A41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8042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91EC-7060-DF9B-0F1D-83F92AD4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10C45-3FAD-D8EE-57F4-59767C1D9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6CA68-65D3-9590-2260-C33993A00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339D6-6717-6955-2726-98190593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0DA6-CE85-4606-BBE8-115F11F016CE}" type="datetime1">
              <a:rPr lang="it-IT" smtClean="0"/>
              <a:t>11/05/2024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C9BD8-2E46-7551-723F-444E9F6D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7F21E-1E1E-6B87-3B62-32597B67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62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3EA5-5862-BD14-37A9-71432B4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9C49B-A879-1C6C-A817-1310DAA87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05860-7AFC-F623-3D61-E285BF3C5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FC3A-A0A2-498C-87A3-41A3F3C06557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02B65-5AC7-B3A8-295E-771D4D2A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3AB07-F149-E9A0-0F34-EEFFAFDB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886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7E862-ABD9-4D6F-6761-B69AC9FB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AFDDE-F26C-474A-5351-E171E2F12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1FF5A-7AB0-CC8A-8A36-6ED846441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F09-6326-4447-8152-E51B4D38C2C4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E0EA-555A-C957-7642-F0B1043A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ABAAC-9A99-F3A1-99A7-F37358EBE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94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39AF4-61D7-4A75-9DF4-EAD778F8E819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5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09E-9FC6-46BB-99BB-3390BF2504A0}" type="datetime1">
              <a:rPr lang="it-IT" smtClean="0"/>
              <a:t>11/05/2024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6448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6B5-FF21-4B61-9094-71BFB2FC16EA}" type="datetime1">
              <a:rPr lang="it-IT" smtClean="0"/>
              <a:t>11/05/2024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255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3C06C-7685-447A-838D-68811919313B}" type="datetime1">
              <a:rPr lang="it-IT" smtClean="0"/>
              <a:t>11/05/2024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461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5630-009F-47EE-A1CD-17EBC8253443}" type="datetime1">
              <a:rPr lang="it-IT" smtClean="0"/>
              <a:t>11/05/2024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25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5D7E38-39AF-4FAA-8A7F-005EB98AD5CB}" type="datetime1">
              <a:rPr lang="it-IT" smtClean="0"/>
              <a:t>11/05/2024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990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453E-BEC4-4F8F-A02B-669AC0A1C75C}" type="datetime1">
              <a:rPr lang="it-IT" smtClean="0"/>
              <a:t>11/05/2024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80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46C0EE-F705-46A8-ADCE-5154757C5EB8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79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5A045-16C0-D05A-4D0E-F82F42A9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EC67C-E568-6D34-4AE7-11E05A1DA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9723C-93D7-AD65-58C6-BEBE66D59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D5F0EB-7985-4C31-9B82-2B2E10EE01A5}" type="datetime1">
              <a:rPr lang="it-IT" smtClean="0"/>
              <a:t>11/05/2024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3D194-48A2-0DAE-F03C-A53D8EB7F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39FBE-893B-FCC3-E497-075508822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EC341C-501B-034E-87BB-5F49066F5A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15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07_F2DB701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1.png"/><Relationship Id="rId12" Type="http://schemas.openxmlformats.org/officeDocument/2006/relationships/customXml" Target="../ink/ink8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FF2B696A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microsoft.com/office/2018/10/relationships/comments" Target="../comments/modernComment_103_A842A5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jpg"/><Relationship Id="rId7" Type="http://schemas.openxmlformats.org/officeDocument/2006/relationships/image" Target="../media/image15.png"/><Relationship Id="rId2" Type="http://schemas.microsoft.com/office/2018/10/relationships/comments" Target="../comments/modernComment_105_3FB2CE8C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colorTemperature colorTemp="5964"/>
                    </a14:imgEffect>
                    <a14:imgEffect>
                      <a14:saturation sat="77000"/>
                    </a14:imgEffect>
                    <a14:imgEffect>
                      <a14:brightnessContrast bright="-8000" contrast="24000"/>
                    </a14:imgEffect>
                  </a14:imgLayer>
                </a14:imgProps>
              </a:ext>
            </a:extLst>
          </a:blip>
          <a:srcRect/>
          <a:tile tx="-152400" ty="0" sx="86000" sy="82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4D1738CD-94A6-F678-8AA1-059B5831F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1782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SemiLight" panose="020B0502040204020203" pitchFamily="34" charset="0"/>
              </a:rPr>
              <a:t>Master of Science Degree in Music and Acoustic Engineering</a:t>
            </a:r>
          </a:p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SemiLight" panose="020B0502040204020203" pitchFamily="34" charset="0"/>
              </a:rPr>
              <a:t>A. Y. 2022-2023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A7736D-B2FA-2362-B39E-F3F9EC71A836}"/>
              </a:ext>
            </a:extLst>
          </p:cNvPr>
          <p:cNvSpPr txBox="1"/>
          <p:nvPr/>
        </p:nvSpPr>
        <p:spPr>
          <a:xfrm>
            <a:off x="370289" y="5368426"/>
            <a:ext cx="5493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SemiLight" panose="020B0502040204020203" pitchFamily="34" charset="0"/>
              </a:rPr>
              <a:t>Advisor: Prof. Fabio Antonacci</a:t>
            </a:r>
          </a:p>
          <a:p>
            <a:pPr algn="l"/>
            <a:r>
              <a:rPr lang="it-IT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SemiLight" panose="020B0502040204020203" pitchFamily="34" charset="0"/>
              </a:rPr>
              <a:t>Co-advisors: Enrico Zoboli, Dott. Mirco Pezzoli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E84EC7-5E31-68AC-FB01-0C96F65174BC}"/>
              </a:ext>
            </a:extLst>
          </p:cNvPr>
          <p:cNvSpPr txBox="1"/>
          <p:nvPr/>
        </p:nvSpPr>
        <p:spPr>
          <a:xfrm rot="10800000" flipV="1">
            <a:off x="8991488" y="5368426"/>
            <a:ext cx="283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SemiLight" panose="020B0502040204020203" pitchFamily="34" charset="0"/>
              </a:rPr>
              <a:t>Sofia Parrinelli</a:t>
            </a:r>
          </a:p>
          <a:p>
            <a:pPr algn="r"/>
            <a:r>
              <a:rPr lang="it-IT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SemiLight" panose="020B0502040204020203" pitchFamily="34" charset="0"/>
              </a:rPr>
              <a:t>Student</a:t>
            </a:r>
            <a:r>
              <a:rPr lang="it-IT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SemiLight" panose="020B0502040204020203" pitchFamily="34" charset="0"/>
              </a:rPr>
              <a:t> ID: 991735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641557-7A75-F6FC-E60C-665D43ADBBF3}"/>
              </a:ext>
            </a:extLst>
          </p:cNvPr>
          <p:cNvSpPr/>
          <p:nvPr/>
        </p:nvSpPr>
        <p:spPr>
          <a:xfrm>
            <a:off x="1836507" y="1210456"/>
            <a:ext cx="8831493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000" dirty="0" err="1">
                <a:ln w="0">
                  <a:solidFill>
                    <a:srgbClr val="3B3E53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pitchFamily="18" charset="0"/>
              </a:rPr>
              <a:t>Characterization</a:t>
            </a:r>
            <a:r>
              <a:rPr lang="it-IT" sz="6000" dirty="0">
                <a:ln w="0">
                  <a:solidFill>
                    <a:srgbClr val="3B3E53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pitchFamily="18" charset="0"/>
              </a:rPr>
              <a:t> of an </a:t>
            </a:r>
            <a:r>
              <a:rPr lang="it-IT" sz="6000" dirty="0" err="1">
                <a:ln w="0">
                  <a:solidFill>
                    <a:srgbClr val="3B3E53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pitchFamily="18" charset="0"/>
              </a:rPr>
              <a:t>Ambisonics</a:t>
            </a:r>
            <a:r>
              <a:rPr lang="it-IT" sz="6000" dirty="0">
                <a:ln w="0">
                  <a:solidFill>
                    <a:srgbClr val="3B3E53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it-IT" sz="6000" dirty="0" err="1">
                <a:ln w="0">
                  <a:solidFill>
                    <a:srgbClr val="3B3E53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pitchFamily="18" charset="0"/>
              </a:rPr>
              <a:t>Reproduction</a:t>
            </a:r>
            <a:r>
              <a:rPr lang="it-IT" sz="5400" dirty="0">
                <a:ln w="0">
                  <a:solidFill>
                    <a:srgbClr val="3B3E53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pitchFamily="18" charset="0"/>
              </a:rPr>
              <a:t> Room</a:t>
            </a:r>
            <a:endParaRPr lang="en-GB" sz="5400" dirty="0">
              <a:ln w="0">
                <a:solidFill>
                  <a:srgbClr val="3B3E53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B8E0F4-B34F-3CC8-E078-2B5CE880D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89" y="141609"/>
            <a:ext cx="1203913" cy="1080317"/>
          </a:xfrm>
          <a:prstGeom prst="rect">
            <a:avLst/>
          </a:prstGeom>
          <a:ln>
            <a:solidFill>
              <a:srgbClr val="3B3E53"/>
            </a:solidFill>
          </a:ln>
        </p:spPr>
      </p:pic>
      <p:pic>
        <p:nvPicPr>
          <p:cNvPr id="20" name="Picture 19" descr="A logo with text and a person in a circle&#10;&#10;Description automatically generated">
            <a:extLst>
              <a:ext uri="{FF2B5EF4-FFF2-40B4-BE49-F238E27FC236}">
                <a16:creationId xmlns:a16="http://schemas.microsoft.com/office/drawing/2014/main" id="{249EACBC-CCF3-F74C-4FAF-583BDCDC17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17841" r="5132" b="16872"/>
          <a:stretch/>
        </p:blipFill>
        <p:spPr>
          <a:xfrm>
            <a:off x="9410700" y="291875"/>
            <a:ext cx="2411011" cy="757600"/>
          </a:xfrm>
          <a:prstGeom prst="rect">
            <a:avLst/>
          </a:prstGeom>
          <a:ln>
            <a:solidFill>
              <a:srgbClr val="3B3E53"/>
            </a:solidFill>
          </a:ln>
        </p:spPr>
      </p:pic>
    </p:spTree>
    <p:extLst>
      <p:ext uri="{BB962C8B-B14F-4D97-AF65-F5344CB8AC3E}">
        <p14:creationId xmlns:p14="http://schemas.microsoft.com/office/powerpoint/2010/main" val="52497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FC17EC-3D91-A361-2A5B-1BC770932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51" y="2445332"/>
            <a:ext cx="4296192" cy="103326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D499889-FF86-3245-0F07-97F5D753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Spherical</a:t>
            </a:r>
            <a:r>
              <a:rPr lang="it-IT" dirty="0"/>
              <a:t> </a:t>
            </a:r>
            <a:r>
              <a:rPr lang="it-IT" dirty="0" err="1"/>
              <a:t>harmonics</a:t>
            </a:r>
            <a:r>
              <a:rPr lang="it-IT" dirty="0"/>
              <a:t> </a:t>
            </a:r>
            <a:r>
              <a:rPr lang="it-IT" dirty="0" err="1"/>
              <a:t>assessment</a:t>
            </a:r>
            <a:r>
              <a:rPr lang="it-IT" dirty="0"/>
              <a:t> </a:t>
            </a:r>
            <a:r>
              <a:rPr lang="it-IT" dirty="0" err="1"/>
              <a:t>metrics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3F3462-8745-254F-2702-A4D94A229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363" y="1737360"/>
            <a:ext cx="6554651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 </a:t>
            </a:r>
            <a:r>
              <a:rPr lang="it-IT" dirty="0" err="1">
                <a:latin typeface="Bahnschrift Light" panose="020B0502040204020203" pitchFamily="34" charset="0"/>
              </a:rPr>
              <a:t>Spatial</a:t>
            </a:r>
            <a:r>
              <a:rPr lang="it-IT" dirty="0">
                <a:latin typeface="Bahnschrift Light" panose="020B0502040204020203" pitchFamily="34" charset="0"/>
              </a:rPr>
              <a:t> </a:t>
            </a:r>
            <a:r>
              <a:rPr lang="it-IT" dirty="0" err="1">
                <a:latin typeface="Bahnschrift Light" panose="020B0502040204020203" pitchFamily="34" charset="0"/>
              </a:rPr>
              <a:t>Correlation</a:t>
            </a:r>
            <a:endParaRPr lang="it-IT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 Level </a:t>
            </a:r>
            <a:r>
              <a:rPr lang="it-IT" dirty="0" err="1">
                <a:latin typeface="Bahnschrift Light" panose="020B0502040204020203" pitchFamily="34" charset="0"/>
              </a:rPr>
              <a:t>Difference</a:t>
            </a:r>
            <a:endParaRPr lang="it-IT" dirty="0">
              <a:latin typeface="Bahnschrift Light" panose="020B0502040204020203" pitchFamily="34" charset="0"/>
            </a:endParaRP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6023F75-AC5C-8646-C07F-B868AC3F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939787"/>
              </p:ext>
            </p:extLst>
          </p:nvPr>
        </p:nvGraphicFramePr>
        <p:xfrm>
          <a:off x="1061283" y="3861638"/>
          <a:ext cx="10782178" cy="225064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91089">
                  <a:extLst>
                    <a:ext uri="{9D8B030D-6E8A-4147-A177-3AD203B41FA5}">
                      <a16:colId xmlns:a16="http://schemas.microsoft.com/office/drawing/2014/main" val="753220431"/>
                    </a:ext>
                  </a:extLst>
                </a:gridCol>
                <a:gridCol w="5391089">
                  <a:extLst>
                    <a:ext uri="{9D8B030D-6E8A-4147-A177-3AD203B41FA5}">
                      <a16:colId xmlns:a16="http://schemas.microsoft.com/office/drawing/2014/main" val="819017711"/>
                    </a:ext>
                  </a:extLst>
                </a:gridCol>
              </a:tblGrid>
              <a:tr h="490565">
                <a:tc>
                  <a:txBody>
                    <a:bodyPr/>
                    <a:lstStyle/>
                    <a:p>
                      <a:r>
                        <a:rPr lang="it-IT" sz="2000" dirty="0" err="1">
                          <a:latin typeface="Bahnschrift Light" panose="020B0502040204020203" pitchFamily="34" charset="0"/>
                        </a:rPr>
                        <a:t>Spatial</a:t>
                      </a:r>
                      <a:r>
                        <a:rPr lang="it-IT" sz="2000" dirty="0"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it-IT" sz="2000" dirty="0" err="1">
                          <a:latin typeface="Bahnschrift Light" panose="020B0502040204020203" pitchFamily="34" charset="0"/>
                        </a:rPr>
                        <a:t>Correlation</a:t>
                      </a:r>
                      <a:endParaRPr lang="it-IT" sz="20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Bahnschrift Light" panose="020B0502040204020203" pitchFamily="34" charset="0"/>
                        </a:rPr>
                        <a:t>Level </a:t>
                      </a:r>
                      <a:r>
                        <a:rPr lang="it-IT" sz="2000" dirty="0" err="1">
                          <a:latin typeface="Bahnschrift Light" panose="020B0502040204020203" pitchFamily="34" charset="0"/>
                        </a:rPr>
                        <a:t>Difference</a:t>
                      </a:r>
                      <a:endParaRPr lang="it-IT" sz="20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156186"/>
                  </a:ext>
                </a:extLst>
              </a:tr>
              <a:tr h="1760082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Similarity between: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the </a:t>
                      </a:r>
                      <a:r>
                        <a:rPr lang="en-GB" sz="2000" b="1" dirty="0">
                          <a:latin typeface="Bahnschrift Light" panose="020B0502040204020203" pitchFamily="34" charset="0"/>
                        </a:rPr>
                        <a:t>generated patterns 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the </a:t>
                      </a:r>
                      <a:r>
                        <a:rPr lang="en-GB" sz="2000" b="1" dirty="0">
                          <a:latin typeface="Bahnschrift Light" panose="020B0502040204020203" pitchFamily="34" charset="0"/>
                        </a:rPr>
                        <a:t>ideal</a:t>
                      </a:r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 spherical harmonic patterns</a:t>
                      </a:r>
                      <a:endParaRPr lang="it-IT" sz="20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Disparity between: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 the mean level across all directions</a:t>
                      </a:r>
                      <a:r>
                        <a:rPr lang="en-GB" sz="2000" dirty="0">
                          <a:latin typeface="Bahnschrift Light" panose="020B0502040204020203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GB" sz="2000" b="1" dirty="0">
                          <a:latin typeface="Bahnschrift Light" panose="020B0502040204020203" pitchFamily="34" charset="0"/>
                        </a:rPr>
                        <a:t>total energy </a:t>
                      </a:r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sum of the </a:t>
                      </a:r>
                      <a:r>
                        <a:rPr lang="en-GB" sz="2000" b="1" dirty="0">
                          <a:latin typeface="Bahnschrift Light" panose="020B0502040204020203" pitchFamily="34" charset="0"/>
                        </a:rPr>
                        <a:t>encoded</a:t>
                      </a:r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GB" sz="2000" b="1" dirty="0">
                          <a:latin typeface="Bahnschrift Light" panose="020B0502040204020203" pitchFamily="34" charset="0"/>
                        </a:rPr>
                        <a:t>response</a:t>
                      </a:r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GB" sz="2000" b="0" dirty="0">
                          <a:latin typeface="Bahnschrift Light" panose="020B0502040204020203" pitchFamily="34" charset="0"/>
                        </a:rPr>
                        <a:t>across all points</a:t>
                      </a:r>
                      <a:endParaRPr lang="en-GB" sz="2000" dirty="0">
                        <a:latin typeface="Bahnschrift Light" panose="020B0502040204020203" pitchFamily="34" charset="0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the corresponding </a:t>
                      </a:r>
                      <a:r>
                        <a:rPr lang="en-GB" sz="2000" b="1" dirty="0">
                          <a:latin typeface="Bahnschrift Light" panose="020B0502040204020203" pitchFamily="34" charset="0"/>
                        </a:rPr>
                        <a:t>ideal</a:t>
                      </a:r>
                      <a:r>
                        <a:rPr lang="en-GB" sz="2000" dirty="0">
                          <a:latin typeface="Bahnschrift Light" panose="020B0502040204020203" pitchFamily="34" charset="0"/>
                        </a:rPr>
                        <a:t> components</a:t>
                      </a:r>
                      <a:endParaRPr lang="it-IT" sz="20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2669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98569-8C48-FA4E-A00F-BB90BB715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10</a:t>
            </a:fld>
            <a:r>
              <a:rPr lang="it-IT" sz="1200" dirty="0"/>
              <a:t>/18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870EE-C02E-F140-0B7E-1296F2DBDF3C}"/>
              </a:ext>
            </a:extLst>
          </p:cNvPr>
          <p:cNvSpPr txBox="1"/>
          <p:nvPr/>
        </p:nvSpPr>
        <p:spPr>
          <a:xfrm>
            <a:off x="138336" y="2644659"/>
            <a:ext cx="5891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ctr"/>
            <a:r>
              <a:rPr lang="it-IT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Experimental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for </a:t>
            </a:r>
          </a:p>
          <a:p>
            <a:pPr algn="ctr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playback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system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assessment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pPr algn="ctr"/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10" name="Freccia in giù 8">
            <a:extLst>
              <a:ext uri="{FF2B5EF4-FFF2-40B4-BE49-F238E27FC236}">
                <a16:creationId xmlns:a16="http://schemas.microsoft.com/office/drawing/2014/main" id="{30578E2B-FAAD-7872-8F29-C3CF11D50BDD}"/>
              </a:ext>
            </a:extLst>
          </p:cNvPr>
          <p:cNvSpPr/>
          <p:nvPr/>
        </p:nvSpPr>
        <p:spPr>
          <a:xfrm flipH="1">
            <a:off x="2827810" y="2608196"/>
            <a:ext cx="235921" cy="343036"/>
          </a:xfrm>
          <a:prstGeom prst="downArrow">
            <a:avLst>
              <a:gd name="adj1" fmla="val 33851"/>
              <a:gd name="adj2" fmla="val 49645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D3BC6-0EA3-E31E-57B4-EB05C31A4CF4}"/>
              </a:ext>
            </a:extLst>
          </p:cNvPr>
          <p:cNvSpPr txBox="1"/>
          <p:nvPr/>
        </p:nvSpPr>
        <p:spPr>
          <a:xfrm>
            <a:off x="8977604" y="2513854"/>
            <a:ext cx="953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SIGNALS</a:t>
            </a:r>
            <a:endParaRPr lang="en-GB" sz="11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94980-933B-EE71-F0D9-A3BF5E94CF4D}"/>
              </a:ext>
            </a:extLst>
          </p:cNvPr>
          <p:cNvSpPr txBox="1"/>
          <p:nvPr/>
        </p:nvSpPr>
        <p:spPr>
          <a:xfrm>
            <a:off x="9919238" y="2298410"/>
            <a:ext cx="1100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EIGENBEAM</a:t>
            </a:r>
          </a:p>
          <a:p>
            <a:pPr algn="ctr"/>
            <a:r>
              <a:rPr lang="it-IT" sz="11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MATRIX</a:t>
            </a:r>
            <a:endParaRPr lang="en-GB" sz="11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3680E-681B-8624-651E-66F1A6AFD380}"/>
              </a:ext>
            </a:extLst>
          </p:cNvPr>
          <p:cNvSpPr txBox="1"/>
          <p:nvPr/>
        </p:nvSpPr>
        <p:spPr>
          <a:xfrm>
            <a:off x="8261610" y="2153021"/>
            <a:ext cx="953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CAPSULE</a:t>
            </a:r>
            <a:endParaRPr lang="en-GB" sz="11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CD4FA-6868-1BC1-45BD-A36FE3D6C7BE}"/>
              </a:ext>
            </a:extLst>
          </p:cNvPr>
          <p:cNvSpPr txBox="1"/>
          <p:nvPr/>
        </p:nvSpPr>
        <p:spPr>
          <a:xfrm>
            <a:off x="6783427" y="2082767"/>
            <a:ext cx="11009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MEASURED SPHERICAL HARMONICS</a:t>
            </a:r>
            <a:endParaRPr lang="en-GB" sz="11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4673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59B-EF41-0EEA-F621-ED0359D0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Correlation</a:t>
            </a:r>
            <a:br>
              <a:rPr lang="it-IT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CDD0A-9753-B4D5-B4DD-97866DB0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11</a:t>
            </a:fld>
            <a:r>
              <a:rPr lang="it-IT" sz="1200" dirty="0"/>
              <a:t>/18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CF0D1-6755-1B72-5332-24A62B3CFA0B}"/>
              </a:ext>
            </a:extLst>
          </p:cNvPr>
          <p:cNvSpPr txBox="1"/>
          <p:nvPr/>
        </p:nvSpPr>
        <p:spPr>
          <a:xfrm>
            <a:off x="4312364" y="1913407"/>
            <a:ext cx="356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Across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all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sources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directions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: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59822-89B7-2275-04AC-328B48600304}"/>
              </a:ext>
            </a:extLst>
          </p:cNvPr>
          <p:cNvSpPr txBox="1"/>
          <p:nvPr/>
        </p:nvSpPr>
        <p:spPr>
          <a:xfrm>
            <a:off x="4053097" y="4235138"/>
            <a:ext cx="48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Mean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across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all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degrees 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m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for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each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order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n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: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00D83E-B8BF-93A9-8F2B-1D81FC06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03" y="2341891"/>
            <a:ext cx="8600966" cy="1721909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3D007-B97A-5DE7-8844-A39CE215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14" y="4775808"/>
            <a:ext cx="4239217" cy="98121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BA3AE5-71D9-833A-1246-DFDA6AED6152}"/>
              </a:ext>
            </a:extLst>
          </p:cNvPr>
          <p:cNvCxnSpPr>
            <a:cxnSpLocks/>
          </p:cNvCxnSpPr>
          <p:nvPr/>
        </p:nvCxnSpPr>
        <p:spPr>
          <a:xfrm flipV="1">
            <a:off x="5805003" y="2081679"/>
            <a:ext cx="2399699" cy="676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F3920A-D2F0-FE6C-DE43-D13201CAE96D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49711" y="2477591"/>
            <a:ext cx="1599641" cy="275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A3F5FB-0FD7-D37B-9957-8F9A786597DC}"/>
              </a:ext>
            </a:extLst>
          </p:cNvPr>
          <p:cNvSpPr txBox="1"/>
          <p:nvPr/>
        </p:nvSpPr>
        <p:spPr>
          <a:xfrm>
            <a:off x="8204702" y="1882023"/>
            <a:ext cx="308449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Measured</a:t>
            </a:r>
            <a:r>
              <a:rPr lang="it-IT" dirty="0"/>
              <a:t> </a:t>
            </a:r>
            <a:r>
              <a:rPr lang="it-IT" dirty="0" err="1"/>
              <a:t>spherical</a:t>
            </a:r>
            <a:r>
              <a:rPr lang="it-IT" dirty="0"/>
              <a:t> </a:t>
            </a:r>
            <a:r>
              <a:rPr lang="it-IT" dirty="0" err="1"/>
              <a:t>harmonic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02A9D-00FB-747A-3D82-C9CA27DD49EA}"/>
              </a:ext>
            </a:extLst>
          </p:cNvPr>
          <p:cNvSpPr txBox="1"/>
          <p:nvPr/>
        </p:nvSpPr>
        <p:spPr>
          <a:xfrm>
            <a:off x="8849352" y="2292925"/>
            <a:ext cx="257955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Ideal </a:t>
            </a:r>
            <a:r>
              <a:rPr lang="it-IT" dirty="0" err="1"/>
              <a:t>spherical</a:t>
            </a:r>
            <a:r>
              <a:rPr lang="it-IT" dirty="0"/>
              <a:t> </a:t>
            </a:r>
            <a:r>
              <a:rPr lang="it-IT" dirty="0" err="1"/>
              <a:t>harmonic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69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59B-EF41-0EEA-F621-ED0359D0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Level </a:t>
            </a:r>
            <a:r>
              <a:rPr lang="it-IT" dirty="0" err="1"/>
              <a:t>Difference</a:t>
            </a:r>
            <a:br>
              <a:rPr lang="it-IT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CDD0A-9753-B4D5-B4DD-97866DB0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12</a:t>
            </a:fld>
            <a:r>
              <a:rPr lang="it-IT" sz="1200" dirty="0"/>
              <a:t>/18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CF0D1-6755-1B72-5332-24A62B3CFA0B}"/>
              </a:ext>
            </a:extLst>
          </p:cNvPr>
          <p:cNvSpPr txBox="1"/>
          <p:nvPr/>
        </p:nvSpPr>
        <p:spPr>
          <a:xfrm>
            <a:off x="3943307" y="2001852"/>
            <a:ext cx="411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Mean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across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all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sources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directions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L</a:t>
            </a:r>
            <a:r>
              <a:rPr lang="it-IT" dirty="0">
                <a:solidFill>
                  <a:schemeClr val="accent4">
                    <a:lumMod val="50000"/>
                  </a:schemeClr>
                </a:solidFill>
                <a:latin typeface="Bahnschrift Light" panose="020B0502040204020203" pitchFamily="34" charset="0"/>
              </a:rPr>
              <a:t>:</a:t>
            </a:r>
            <a:endParaRPr lang="en-GB" dirty="0">
              <a:solidFill>
                <a:schemeClr val="accent4">
                  <a:lumMod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59822-89B7-2275-04AC-328B48600304}"/>
              </a:ext>
            </a:extLst>
          </p:cNvPr>
          <p:cNvSpPr txBox="1"/>
          <p:nvPr/>
        </p:nvSpPr>
        <p:spPr>
          <a:xfrm>
            <a:off x="4053098" y="4141476"/>
            <a:ext cx="48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Mean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across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all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degrees </a:t>
            </a: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m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for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each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order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n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:</a:t>
            </a:r>
            <a:endParaRPr lang="en-GB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02A9D-00FB-747A-3D82-C9CA27DD49EA}"/>
              </a:ext>
            </a:extLst>
          </p:cNvPr>
          <p:cNvSpPr txBox="1"/>
          <p:nvPr/>
        </p:nvSpPr>
        <p:spPr>
          <a:xfrm>
            <a:off x="8948948" y="2232532"/>
            <a:ext cx="257955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Ideal </a:t>
            </a:r>
            <a:r>
              <a:rPr lang="it-IT" dirty="0" err="1"/>
              <a:t>spherical</a:t>
            </a:r>
            <a:r>
              <a:rPr lang="it-IT" dirty="0"/>
              <a:t> </a:t>
            </a:r>
            <a:r>
              <a:rPr lang="it-IT" dirty="0" err="1"/>
              <a:t>harmonic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26702-A868-40B3-AD16-47E758B7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12" y="2649164"/>
            <a:ext cx="5436175" cy="121433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A3F5FB-0FD7-D37B-9957-8F9A786597DC}"/>
              </a:ext>
            </a:extLst>
          </p:cNvPr>
          <p:cNvSpPr txBox="1"/>
          <p:nvPr/>
        </p:nvSpPr>
        <p:spPr>
          <a:xfrm>
            <a:off x="8484253" y="3830023"/>
            <a:ext cx="308449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Measured</a:t>
            </a:r>
            <a:r>
              <a:rPr lang="it-IT" dirty="0"/>
              <a:t> </a:t>
            </a:r>
            <a:r>
              <a:rPr lang="it-IT" dirty="0" err="1"/>
              <a:t>spherical</a:t>
            </a:r>
            <a:r>
              <a:rPr lang="it-IT" dirty="0"/>
              <a:t> </a:t>
            </a:r>
            <a:r>
              <a:rPr lang="it-IT" dirty="0" err="1"/>
              <a:t>harmonic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F3920A-D2F0-FE6C-DE43-D13201CAE96D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705600" y="2417198"/>
            <a:ext cx="2243348" cy="38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BA3AE5-71D9-833A-1246-DFDA6AED615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25849" y="3624757"/>
            <a:ext cx="2158404" cy="38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99B863F-3F06-4213-278C-DA5C4326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42" y="4602837"/>
            <a:ext cx="5346700" cy="117072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0665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212F20-F182-06FD-1FCF-8B64E7B6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Metrics </a:t>
            </a:r>
            <a:r>
              <a:rPr lang="en-GB" dirty="0" err="1"/>
              <a:t>employement</a:t>
            </a:r>
            <a:r>
              <a:rPr lang="en-GB" dirty="0"/>
              <a:t> in case study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CADFC7-9E9B-11EF-6156-96D6E80EF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899" y="1623470"/>
            <a:ext cx="10058400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it-IT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b="1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Eigenmike64®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: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idealization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within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each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validity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order’s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range</a:t>
            </a:r>
          </a:p>
          <a:p>
            <a:pPr>
              <a:buFont typeface="Courier New" panose="02070309020205020404" pitchFamily="49" charset="0"/>
              <a:buChar char="o"/>
            </a:pPr>
            <a:endParaRPr lang="it-IT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Two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tested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measurement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b="1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positions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: 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  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central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, 40 cm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left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it-IT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Utilization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of a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proper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b="1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equalization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ATD alignment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Frequency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correction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276CD-1909-477C-A137-DF5CC9EE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13</a:t>
            </a:fld>
            <a:r>
              <a:rPr lang="it-IT" sz="1200" dirty="0"/>
              <a:t>/18</a:t>
            </a:r>
          </a:p>
        </p:txBody>
      </p:sp>
      <p:pic>
        <p:nvPicPr>
          <p:cNvPr id="7" name="Picture 6" descr="A microphone on a chair&#10;&#10;Description automatically generated">
            <a:extLst>
              <a:ext uri="{FF2B5EF4-FFF2-40B4-BE49-F238E27FC236}">
                <a16:creationId xmlns:a16="http://schemas.microsoft.com/office/drawing/2014/main" id="{2BCB60A8-2323-89F4-ABF3-B77F7E35E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63" y="1879471"/>
            <a:ext cx="2633519" cy="3511358"/>
          </a:xfrm>
          <a:prstGeom prst="rect">
            <a:avLst/>
          </a:prstGeom>
        </p:spPr>
      </p:pic>
      <p:pic>
        <p:nvPicPr>
          <p:cNvPr id="12" name="Picture 11" descr="A room with a large screen and a black object&#10;&#10;Description automatically generated">
            <a:extLst>
              <a:ext uri="{FF2B5EF4-FFF2-40B4-BE49-F238E27FC236}">
                <a16:creationId xmlns:a16="http://schemas.microsoft.com/office/drawing/2014/main" id="{79FC9DB0-723B-5A99-DD9F-A2C1CDFF9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886" y="3269085"/>
            <a:ext cx="3701143" cy="27758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95B637-A4CE-4D77-7754-026EF427566D}"/>
                  </a:ext>
                </a:extLst>
              </p14:cNvPr>
              <p14:cNvContentPartPr/>
              <p14:nvPr/>
            </p14:nvContentPartPr>
            <p14:xfrm>
              <a:off x="11440995" y="3968989"/>
              <a:ext cx="39240" cy="10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95B637-A4CE-4D77-7754-026EF42756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31995" y="3915349"/>
                <a:ext cx="568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00EEDA-BC7B-AC23-930E-9D8C34A190EF}"/>
                  </a:ext>
                </a:extLst>
              </p14:cNvPr>
              <p14:cNvContentPartPr/>
              <p14:nvPr/>
            </p14:nvContentPartPr>
            <p14:xfrm>
              <a:off x="11420835" y="3959989"/>
              <a:ext cx="63360" cy="3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00EEDA-BC7B-AC23-930E-9D8C34A190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14715" y="3953869"/>
                <a:ext cx="75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AEC4023-C149-747C-8773-0E9EAFD65259}"/>
                  </a:ext>
                </a:extLst>
              </p14:cNvPr>
              <p14:cNvContentPartPr/>
              <p14:nvPr/>
            </p14:nvContentPartPr>
            <p14:xfrm>
              <a:off x="559185" y="3808406"/>
              <a:ext cx="27720" cy="24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AEC4023-C149-747C-8773-0E9EAFD652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065" y="3802286"/>
                <a:ext cx="39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09B694-1BBF-2043-5923-7D9E8C64A088}"/>
                  </a:ext>
                </a:extLst>
              </p14:cNvPr>
              <p14:cNvContentPartPr/>
              <p14:nvPr/>
            </p14:nvContentPartPr>
            <p14:xfrm>
              <a:off x="1018980" y="2575676"/>
              <a:ext cx="27720" cy="1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09B694-1BBF-2043-5923-7D9E8C64A0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2860" y="2569556"/>
                <a:ext cx="399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35C06ED-78C2-62B7-B4D5-1EEC61E96466}"/>
                  </a:ext>
                </a:extLst>
              </p14:cNvPr>
              <p14:cNvContentPartPr/>
              <p14:nvPr/>
            </p14:nvContentPartPr>
            <p14:xfrm>
              <a:off x="547380" y="3799946"/>
              <a:ext cx="40680" cy="36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35C06ED-78C2-62B7-B4D5-1EEC61E964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1260" y="3793826"/>
                <a:ext cx="5292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6757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6BBB1-63A0-99D4-119E-6612D0C7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14</a:t>
            </a:fld>
            <a:r>
              <a:rPr lang="it-IT" sz="1200" dirty="0"/>
              <a:t>/18</a:t>
            </a:r>
          </a:p>
        </p:txBody>
      </p:sp>
      <p:pic>
        <p:nvPicPr>
          <p:cNvPr id="3" name="Content Placeholder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3BFAB2-CCEA-0081-41B7-B48D3C6C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94" y="556089"/>
            <a:ext cx="4884781" cy="2796895"/>
          </a:xfrm>
          <a:prstGeom prst="rect">
            <a:avLst/>
          </a:prstGeom>
        </p:spPr>
      </p:pic>
      <p:pic>
        <p:nvPicPr>
          <p:cNvPr id="4" name="Picture 3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372C9C84-C69D-FB4D-7E5D-0AFCFCFFF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46" y="566091"/>
            <a:ext cx="4867311" cy="2786893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47DE76-7C02-14AB-595A-A42F3EEE4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94" y="3482503"/>
            <a:ext cx="4884783" cy="2809405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E83B0B-EA57-0654-1AEB-5A421AC94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46" y="3466100"/>
            <a:ext cx="4867309" cy="2809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0ADC6-3426-19F7-4B04-25F72DC56BF9}"/>
              </a:ext>
            </a:extLst>
          </p:cNvPr>
          <p:cNvSpPr txBox="1"/>
          <p:nvPr/>
        </p:nvSpPr>
        <p:spPr>
          <a:xfrm rot="16200000">
            <a:off x="138548" y="1660970"/>
            <a:ext cx="883575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Central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E6427-A085-C68A-571E-2DF2DCA05D1E}"/>
              </a:ext>
            </a:extLst>
          </p:cNvPr>
          <p:cNvSpPr txBox="1"/>
          <p:nvPr/>
        </p:nvSpPr>
        <p:spPr>
          <a:xfrm rot="16200000">
            <a:off x="298046" y="4343866"/>
            <a:ext cx="564578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7A14B-E31F-DC2E-B690-ACE1120CC2E4}"/>
              </a:ext>
            </a:extLst>
          </p:cNvPr>
          <p:cNvSpPr txBox="1"/>
          <p:nvPr/>
        </p:nvSpPr>
        <p:spPr>
          <a:xfrm>
            <a:off x="2588631" y="109354"/>
            <a:ext cx="152073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</a:t>
            </a:r>
            <a:r>
              <a:rPr lang="it-IT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equalized</a:t>
            </a:r>
            <a:endParaRPr lang="en-GB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597B8-5845-C807-4DB4-16EF40210363}"/>
              </a:ext>
            </a:extLst>
          </p:cNvPr>
          <p:cNvSpPr txBox="1"/>
          <p:nvPr/>
        </p:nvSpPr>
        <p:spPr>
          <a:xfrm>
            <a:off x="8347387" y="122001"/>
            <a:ext cx="112819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Equalized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8DCBBE-8053-0194-FBEB-40887A005903}"/>
              </a:ext>
            </a:extLst>
          </p:cNvPr>
          <p:cNvCxnSpPr/>
          <p:nvPr/>
        </p:nvCxnSpPr>
        <p:spPr>
          <a:xfrm>
            <a:off x="167197" y="3352989"/>
            <a:ext cx="1185760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9420C0-27D7-A03C-11B9-560956C21C33}"/>
              </a:ext>
            </a:extLst>
          </p:cNvPr>
          <p:cNvCxnSpPr/>
          <p:nvPr/>
        </p:nvCxnSpPr>
        <p:spPr>
          <a:xfrm>
            <a:off x="6096000" y="0"/>
            <a:ext cx="0" cy="631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746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6BBB1-63A0-99D4-119E-6612D0C7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15</a:t>
            </a:fld>
            <a:r>
              <a:rPr lang="it-IT" sz="1200" dirty="0"/>
              <a:t>/18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0ADC6-3426-19F7-4B04-25F72DC56BF9}"/>
              </a:ext>
            </a:extLst>
          </p:cNvPr>
          <p:cNvSpPr txBox="1"/>
          <p:nvPr/>
        </p:nvSpPr>
        <p:spPr>
          <a:xfrm rot="16200000">
            <a:off x="138548" y="1660970"/>
            <a:ext cx="883575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Central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E6427-A085-C68A-571E-2DF2DCA05D1E}"/>
              </a:ext>
            </a:extLst>
          </p:cNvPr>
          <p:cNvSpPr txBox="1"/>
          <p:nvPr/>
        </p:nvSpPr>
        <p:spPr>
          <a:xfrm rot="16200000">
            <a:off x="298046" y="4343866"/>
            <a:ext cx="564578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7A14B-E31F-DC2E-B690-ACE1120CC2E4}"/>
              </a:ext>
            </a:extLst>
          </p:cNvPr>
          <p:cNvSpPr txBox="1"/>
          <p:nvPr/>
        </p:nvSpPr>
        <p:spPr>
          <a:xfrm>
            <a:off x="2588631" y="109354"/>
            <a:ext cx="152073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</a:t>
            </a:r>
            <a:r>
              <a:rPr lang="it-IT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equalized</a:t>
            </a:r>
            <a:endParaRPr lang="en-GB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597B8-5845-C807-4DB4-16EF40210363}"/>
              </a:ext>
            </a:extLst>
          </p:cNvPr>
          <p:cNvSpPr txBox="1"/>
          <p:nvPr/>
        </p:nvSpPr>
        <p:spPr>
          <a:xfrm>
            <a:off x="8347387" y="122001"/>
            <a:ext cx="112819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Equalized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9420C0-27D7-A03C-11B9-560956C21C33}"/>
              </a:ext>
            </a:extLst>
          </p:cNvPr>
          <p:cNvCxnSpPr/>
          <p:nvPr/>
        </p:nvCxnSpPr>
        <p:spPr>
          <a:xfrm>
            <a:off x="6096000" y="0"/>
            <a:ext cx="0" cy="631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95AE3F8-48B9-9E12-76DD-A6F5C1DD8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490" y="531065"/>
            <a:ext cx="5143072" cy="2824078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930CA4-F034-0EEF-DB22-18AB2BDE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38" y="558014"/>
            <a:ext cx="5078126" cy="2796903"/>
          </a:xfrm>
          <a:prstGeom prst="rect">
            <a:avLst/>
          </a:prstGeom>
        </p:spPr>
      </p:pic>
      <p:pic>
        <p:nvPicPr>
          <p:cNvPr id="18" name="Picture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42F305A-AEF7-ADC2-6B3D-393AA0567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6" y="3402670"/>
            <a:ext cx="5143075" cy="2824079"/>
          </a:xfrm>
          <a:prstGeom prst="rect">
            <a:avLst/>
          </a:prstGeom>
        </p:spPr>
      </p:pic>
      <p:pic>
        <p:nvPicPr>
          <p:cNvPr id="20" name="Picture 1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EB6F48D-ABF5-F727-9F2F-647BDEA88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2" y="3428648"/>
            <a:ext cx="5068293" cy="280940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8DCBBE-8053-0194-FBEB-40887A005903}"/>
              </a:ext>
            </a:extLst>
          </p:cNvPr>
          <p:cNvCxnSpPr/>
          <p:nvPr/>
        </p:nvCxnSpPr>
        <p:spPr>
          <a:xfrm>
            <a:off x="167197" y="3352989"/>
            <a:ext cx="1185760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19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6B102E-AE5B-6DD7-65B7-66493476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Spherical</a:t>
            </a:r>
            <a:r>
              <a:rPr lang="it-IT" dirty="0"/>
              <a:t> </a:t>
            </a:r>
            <a:r>
              <a:rPr lang="it-IT" dirty="0" err="1"/>
              <a:t>harmonics</a:t>
            </a:r>
            <a:r>
              <a:rPr lang="it-IT" dirty="0"/>
              <a:t>: </a:t>
            </a:r>
            <a:r>
              <a:rPr lang="it-IT" dirty="0" err="1"/>
              <a:t>polar</a:t>
            </a:r>
            <a:r>
              <a:rPr lang="it-IT" dirty="0"/>
              <a:t> plots rendering</a:t>
            </a:r>
          </a:p>
        </p:txBody>
      </p:sp>
      <p:pic>
        <p:nvPicPr>
          <p:cNvPr id="6" name="Content Placeholder 5" descr="A diagram of an antenna&#10;&#10;Description automatically generated with medium confidence">
            <a:extLst>
              <a:ext uri="{FF2B5EF4-FFF2-40B4-BE49-F238E27FC236}">
                <a16:creationId xmlns:a16="http://schemas.microsoft.com/office/drawing/2014/main" id="{B66D2D9B-8D75-6029-7981-B88C1D4EB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4" y="4300688"/>
            <a:ext cx="5011093" cy="19900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B16AA-3092-AD50-497C-DA7250CC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16</a:t>
            </a:fld>
            <a:r>
              <a:rPr lang="it-IT" sz="1200" dirty="0"/>
              <a:t>/18</a:t>
            </a:r>
          </a:p>
        </p:txBody>
      </p:sp>
      <p:pic>
        <p:nvPicPr>
          <p:cNvPr id="8" name="Picture 7" descr="A diagram of an ideal and a few meters&#10;&#10;Description automatically generated with medium confidence">
            <a:extLst>
              <a:ext uri="{FF2B5EF4-FFF2-40B4-BE49-F238E27FC236}">
                <a16:creationId xmlns:a16="http://schemas.microsoft.com/office/drawing/2014/main" id="{411ED889-9301-758B-4D40-A80A59AB5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4" y="2287713"/>
            <a:ext cx="4807031" cy="1889901"/>
          </a:xfrm>
          <a:prstGeom prst="rect">
            <a:avLst/>
          </a:prstGeom>
        </p:spPr>
      </p:pic>
      <p:pic>
        <p:nvPicPr>
          <p:cNvPr id="10" name="Picture 9" descr="A diagram of an antenna&#10;&#10;Description automatically generated with medium confidence">
            <a:extLst>
              <a:ext uri="{FF2B5EF4-FFF2-40B4-BE49-F238E27FC236}">
                <a16:creationId xmlns:a16="http://schemas.microsoft.com/office/drawing/2014/main" id="{568CDB3D-41D6-6A7C-34B5-EF7FB4FAE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0" y="4302294"/>
            <a:ext cx="4818414" cy="1895276"/>
          </a:xfrm>
          <a:prstGeom prst="rect">
            <a:avLst/>
          </a:prstGeom>
        </p:spPr>
      </p:pic>
      <p:pic>
        <p:nvPicPr>
          <p:cNvPr id="12" name="Picture 11" descr="A diagram of an antenna&#10;&#10;Description automatically generated with medium confidence">
            <a:extLst>
              <a:ext uri="{FF2B5EF4-FFF2-40B4-BE49-F238E27FC236}">
                <a16:creationId xmlns:a16="http://schemas.microsoft.com/office/drawing/2014/main" id="{D37A28FF-323B-D8FA-B53D-C93CB0C1B8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70" y="2306474"/>
            <a:ext cx="4811083" cy="1856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A12616-59E1-0100-EE89-CA4B56388E7E}"/>
              </a:ext>
            </a:extLst>
          </p:cNvPr>
          <p:cNvSpPr txBox="1"/>
          <p:nvPr/>
        </p:nvSpPr>
        <p:spPr>
          <a:xfrm>
            <a:off x="2710188" y="2317589"/>
            <a:ext cx="77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Ŷ</a:t>
            </a:r>
            <a:r>
              <a:rPr lang="it-IT" sz="1300" i="1" dirty="0"/>
              <a:t>00</a:t>
            </a:r>
            <a:endParaRPr lang="en-GB" sz="13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1FFE0-AE38-3070-D518-4FD3F89EA594}"/>
              </a:ext>
            </a:extLst>
          </p:cNvPr>
          <p:cNvSpPr txBox="1"/>
          <p:nvPr/>
        </p:nvSpPr>
        <p:spPr>
          <a:xfrm>
            <a:off x="8494208" y="2317589"/>
            <a:ext cx="77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Ŷ</a:t>
            </a:r>
            <a:r>
              <a:rPr lang="it-IT" sz="1300" i="1" dirty="0"/>
              <a:t>1 -1</a:t>
            </a:r>
            <a:endParaRPr lang="en-GB" sz="13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77CE5-E7BF-2D1A-C50B-27B11801699C}"/>
              </a:ext>
            </a:extLst>
          </p:cNvPr>
          <p:cNvSpPr txBox="1"/>
          <p:nvPr/>
        </p:nvSpPr>
        <p:spPr>
          <a:xfrm>
            <a:off x="2710188" y="4358635"/>
            <a:ext cx="77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Ŷ</a:t>
            </a:r>
            <a:r>
              <a:rPr lang="it-IT" sz="1300" i="1" dirty="0"/>
              <a:t>2-2</a:t>
            </a:r>
            <a:endParaRPr lang="en-GB" sz="13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D1451-5971-831F-E661-BDC6677A593B}"/>
              </a:ext>
            </a:extLst>
          </p:cNvPr>
          <p:cNvSpPr txBox="1"/>
          <p:nvPr/>
        </p:nvSpPr>
        <p:spPr>
          <a:xfrm>
            <a:off x="8469333" y="4358635"/>
            <a:ext cx="77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Ŷ</a:t>
            </a:r>
            <a:r>
              <a:rPr lang="it-IT" sz="1300" i="1" dirty="0"/>
              <a:t>22</a:t>
            </a:r>
            <a:endParaRPr lang="en-GB" sz="13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072904-F093-29C6-FBCA-B9B1A65CEE70}"/>
              </a:ext>
            </a:extLst>
          </p:cNvPr>
          <p:cNvSpPr txBox="1"/>
          <p:nvPr/>
        </p:nvSpPr>
        <p:spPr>
          <a:xfrm>
            <a:off x="892954" y="1819776"/>
            <a:ext cx="152073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</a:t>
            </a:r>
            <a:r>
              <a:rPr lang="it-IT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equalized</a:t>
            </a:r>
            <a:endParaRPr lang="en-GB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1F5CF-BF67-9D99-051D-76FE122B9988}"/>
              </a:ext>
            </a:extLst>
          </p:cNvPr>
          <p:cNvSpPr txBox="1"/>
          <p:nvPr/>
        </p:nvSpPr>
        <p:spPr>
          <a:xfrm>
            <a:off x="6903905" y="1819776"/>
            <a:ext cx="152073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</a:t>
            </a:r>
            <a:r>
              <a:rPr lang="it-IT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equalized</a:t>
            </a:r>
            <a:endParaRPr lang="en-GB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2A40A-AF6D-00B7-E15D-DCC273669F13}"/>
              </a:ext>
            </a:extLst>
          </p:cNvPr>
          <p:cNvSpPr txBox="1"/>
          <p:nvPr/>
        </p:nvSpPr>
        <p:spPr>
          <a:xfrm>
            <a:off x="4014997" y="1856844"/>
            <a:ext cx="112819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Equalized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64CDA-64C8-67AF-19D6-1900670AFB38}"/>
              </a:ext>
            </a:extLst>
          </p:cNvPr>
          <p:cNvSpPr txBox="1"/>
          <p:nvPr/>
        </p:nvSpPr>
        <p:spPr>
          <a:xfrm>
            <a:off x="9808789" y="1807890"/>
            <a:ext cx="112819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Equalized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60E110-9900-9624-AC6D-900E2BB031DF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096000" y="1737360"/>
            <a:ext cx="30480" cy="4576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0351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E95C50-BD82-1FEE-2EC3-5FE58CF5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Outcomes</a:t>
            </a:r>
            <a:r>
              <a:rPr lang="it-IT" dirty="0"/>
              <a:t> and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326876-9D61-C512-A52C-4BD8A7ED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Bahnschrift Light" panose="020B0502040204020203" pitchFamily="34" charset="0"/>
              </a:rPr>
              <a:t> E</a:t>
            </a:r>
            <a:r>
              <a:rPr lang="en-GB" b="0" i="0" dirty="0">
                <a:effectLst/>
                <a:latin typeface="Bahnschrift Light" panose="020B0502040204020203" pitchFamily="34" charset="0"/>
              </a:rPr>
              <a:t>xcellent</a:t>
            </a:r>
            <a:r>
              <a:rPr lang="it-IT" b="0" i="0" dirty="0">
                <a:effectLst/>
                <a:latin typeface="Bahnschrift Light" panose="020B0502040204020203" pitchFamily="34" charset="0"/>
              </a:rPr>
              <a:t> room</a:t>
            </a:r>
            <a:r>
              <a:rPr lang="en-GB" b="0" i="0" dirty="0">
                <a:effectLst/>
                <a:latin typeface="Bahnschrift Light" panose="020B0502040204020203" pitchFamily="34" charset="0"/>
              </a:rPr>
              <a:t> sound absorption properties</a:t>
            </a:r>
          </a:p>
          <a:p>
            <a:pPr marL="457200" indent="-457200">
              <a:buFont typeface="+mj-lt"/>
              <a:buAutoNum type="arabicPeriod"/>
            </a:pPr>
            <a:endParaRPr lang="en-GB" b="0" i="0" dirty="0">
              <a:effectLst/>
              <a:latin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0" i="0" dirty="0">
                <a:effectLst/>
                <a:latin typeface="Bahnschrift Light" panose="020B0502040204020203" pitchFamily="34" charset="0"/>
              </a:rPr>
              <a:t>Spatial Correlation and Level Difference much improved with equalisation</a:t>
            </a:r>
          </a:p>
          <a:p>
            <a:pPr marL="457200" indent="-457200">
              <a:buFont typeface="+mj-lt"/>
              <a:buAutoNum type="arabicPeriod"/>
            </a:pPr>
            <a:endParaRPr lang="en-GB" b="0" i="0" dirty="0">
              <a:effectLst/>
              <a:latin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Bahnschrift Light" panose="020B0502040204020203" pitchFamily="34" charset="0"/>
              </a:rPr>
              <a:t>P</a:t>
            </a:r>
            <a:r>
              <a:rPr lang="en-GB" b="0" i="0" dirty="0">
                <a:effectLst/>
                <a:latin typeface="Bahnschrift Light" panose="020B0502040204020203" pitchFamily="34" charset="0"/>
              </a:rPr>
              <a:t>erformance enhanced in the central position than in the </a:t>
            </a:r>
            <a:r>
              <a:rPr lang="en-GB" b="0" i="0" dirty="0" err="1">
                <a:effectLst/>
                <a:latin typeface="Bahnschrift Light" panose="020B0502040204020203" pitchFamily="34" charset="0"/>
              </a:rPr>
              <a:t>off-center</a:t>
            </a:r>
            <a:r>
              <a:rPr lang="en-GB" b="0" i="0" dirty="0">
                <a:effectLst/>
                <a:latin typeface="Bahnschrift Light" panose="020B0502040204020203" pitchFamily="34" charset="0"/>
              </a:rPr>
              <a:t> position</a:t>
            </a:r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0" i="0" dirty="0">
                <a:effectLst/>
                <a:latin typeface="Bahnschrift Light" panose="020B0502040204020203" pitchFamily="34" charset="0"/>
              </a:rPr>
              <a:t>The metrics behave as desired, proving that they can be used for the Ambisonics evaluation of audio reproduction</a:t>
            </a:r>
            <a:endParaRPr lang="it-IT" dirty="0">
              <a:latin typeface="Bahnschrift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7039A-3FA3-404D-12DF-1B6149E2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sz="1200" dirty="0"/>
              <a:t>17/18</a:t>
            </a:r>
          </a:p>
        </p:txBody>
      </p:sp>
    </p:spTree>
    <p:extLst>
      <p:ext uri="{BB962C8B-B14F-4D97-AF65-F5344CB8AC3E}">
        <p14:creationId xmlns:p14="http://schemas.microsoft.com/office/powerpoint/2010/main" val="240967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E1189-8C14-5FF8-1E03-78A30201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Limits and future </a:t>
            </a:r>
            <a:r>
              <a:rPr lang="it-IT" dirty="0" err="1"/>
              <a:t>developments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83FA44-D313-3338-17CB-0CB16C157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800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M</a:t>
            </a:r>
            <a:r>
              <a:rPr lang="en-GB" sz="1800" b="0" i="0" dirty="0" err="1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etric</a:t>
            </a:r>
            <a:r>
              <a:rPr lang="en-GB" sz="1800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for a </a:t>
            </a:r>
            <a:r>
              <a:rPr lang="en-GB" sz="1800" b="0" i="0" dirty="0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comparison</a:t>
            </a:r>
            <a:r>
              <a:rPr lang="it-IT" sz="1800" b="0" i="0" dirty="0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 </a:t>
            </a:r>
            <a:r>
              <a:rPr lang="en-GB" sz="1800" b="0" i="0" dirty="0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with respect to sources coming from </a:t>
            </a:r>
            <a:r>
              <a:rPr lang="en-GB" sz="1800" i="0" dirty="0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ideal</a:t>
            </a:r>
            <a:r>
              <a:rPr lang="en-GB" sz="1800" b="0" i="0" dirty="0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 directions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 marL="0" indent="0" algn="just">
              <a:buNone/>
            </a:pPr>
            <a:endParaRPr lang="en-GB" sz="1800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I</a:t>
            </a:r>
            <a:r>
              <a:rPr lang="en-GB" sz="1800" b="0" i="0" dirty="0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ntroduction of the decoding for a complete evaluation</a:t>
            </a:r>
            <a:endParaRPr lang="it-IT" sz="1800" b="0" i="0" dirty="0">
              <a:solidFill>
                <a:schemeClr val="accent2">
                  <a:lumMod val="50000"/>
                </a:schemeClr>
              </a:solidFill>
              <a:effectLst/>
              <a:latin typeface="Bahnschrift Light" panose="020B05020402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0" i="0" dirty="0">
              <a:solidFill>
                <a:schemeClr val="accent2">
                  <a:lumMod val="50000"/>
                </a:schemeClr>
              </a:solidFill>
              <a:effectLst/>
              <a:latin typeface="Bahnschrift Light" panose="020B050204020402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Measure in a grid of positions            </a:t>
            </a:r>
            <a:r>
              <a:rPr lang="it-IT" sz="1800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 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it-IT" sz="1800" b="0" i="0" dirty="0">
              <a:solidFill>
                <a:schemeClr val="accent2">
                  <a:lumMod val="50000"/>
                </a:schemeClr>
              </a:solidFill>
              <a:effectLst/>
              <a:latin typeface="Bahnschrift Light" panose="020B0502040204020203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it-IT" sz="1800" b="0" i="0" dirty="0">
              <a:solidFill>
                <a:schemeClr val="accent2">
                  <a:lumMod val="50000"/>
                </a:schemeClr>
              </a:solidFill>
              <a:effectLst/>
              <a:latin typeface="Bahnschrift Light" panose="020B0502040204020203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 E</a:t>
            </a:r>
            <a:r>
              <a:rPr lang="en-GB" sz="1800" b="0" i="0" dirty="0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xtended to untreated acoustically domains </a:t>
            </a:r>
          </a:p>
          <a:p>
            <a:pPr marL="201168" lvl="1" indent="0" algn="just">
              <a:buNone/>
            </a:pPr>
            <a:endParaRPr lang="en-GB" sz="2000" b="0" i="0" dirty="0">
              <a:effectLst/>
            </a:endParaRPr>
          </a:p>
          <a:p>
            <a:pPr marL="201168" lvl="1" indent="0" algn="ctr">
              <a:buNone/>
            </a:pPr>
            <a:endParaRPr lang="en-GB" sz="2000" dirty="0"/>
          </a:p>
          <a:p>
            <a:pPr marL="201168" lvl="1" indent="0" algn="ctr">
              <a:buNone/>
            </a:pPr>
            <a:endParaRPr lang="en-GB" sz="2000" b="0" i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ADEA5-8850-04D8-A554-05C1E910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sz="1200" dirty="0"/>
              <a:t>18/18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D5FB3F-0691-1D65-150F-143AAD9AE7AE}"/>
              </a:ext>
            </a:extLst>
          </p:cNvPr>
          <p:cNvCxnSpPr>
            <a:cxnSpLocks/>
          </p:cNvCxnSpPr>
          <p:nvPr/>
        </p:nvCxnSpPr>
        <p:spPr>
          <a:xfrm>
            <a:off x="3454400" y="2336799"/>
            <a:ext cx="3221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ACDE8D-2412-0A67-C85D-5372CC69BAF4}"/>
              </a:ext>
            </a:extLst>
          </p:cNvPr>
          <p:cNvSpPr txBox="1"/>
          <p:nvPr/>
        </p:nvSpPr>
        <p:spPr>
          <a:xfrm>
            <a:off x="3776596" y="3429000"/>
            <a:ext cx="657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dirty="0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Taking into account the spatial distribution of the sources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1372C-6FA3-260B-CD42-8CA90D1DBD29}"/>
              </a:ext>
            </a:extLst>
          </p:cNvPr>
          <p:cNvSpPr txBox="1"/>
          <p:nvPr/>
        </p:nvSpPr>
        <p:spPr>
          <a:xfrm>
            <a:off x="2643040" y="2155797"/>
            <a:ext cx="657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 algn="ctr">
              <a:buNone/>
            </a:pPr>
            <a:r>
              <a:rPr lang="it-IT" sz="1800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I</a:t>
            </a:r>
            <a:r>
              <a:rPr lang="it-IT" sz="1800" b="0" i="0" dirty="0" err="1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ncorporating</a:t>
            </a:r>
            <a:r>
              <a:rPr lang="en-GB" sz="1800" b="0" i="0" dirty="0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 the decoding enhancement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48107-FBDA-1E4D-70FC-8D5A5F7BD68D}"/>
              </a:ext>
            </a:extLst>
          </p:cNvPr>
          <p:cNvSpPr txBox="1"/>
          <p:nvPr/>
        </p:nvSpPr>
        <p:spPr>
          <a:xfrm>
            <a:off x="3776596" y="4440010"/>
            <a:ext cx="657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M</a:t>
            </a:r>
            <a:r>
              <a:rPr lang="en-GB" b="0" i="0" dirty="0">
                <a:solidFill>
                  <a:schemeClr val="accent2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apping of the quality in various listening points</a:t>
            </a:r>
            <a:endParaRPr lang="it-IT" b="0" i="0" dirty="0">
              <a:solidFill>
                <a:schemeClr val="accent2">
                  <a:lumMod val="50000"/>
                </a:schemeClr>
              </a:solidFill>
              <a:effectLst/>
              <a:latin typeface="Bahnschrift Light" panose="020B0502040204020203" pitchFamily="34" charset="0"/>
            </a:endParaRPr>
          </a:p>
          <a:p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075662-CB85-47E9-FF47-16943B2E238D}"/>
              </a:ext>
            </a:extLst>
          </p:cNvPr>
          <p:cNvCxnSpPr>
            <a:cxnSpLocks/>
          </p:cNvCxnSpPr>
          <p:nvPr/>
        </p:nvCxnSpPr>
        <p:spPr>
          <a:xfrm>
            <a:off x="3454399" y="3632442"/>
            <a:ext cx="3221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78BAFF-9B74-2498-1E85-FC7D4C317A45}"/>
              </a:ext>
            </a:extLst>
          </p:cNvPr>
          <p:cNvCxnSpPr>
            <a:cxnSpLocks/>
          </p:cNvCxnSpPr>
          <p:nvPr/>
        </p:nvCxnSpPr>
        <p:spPr>
          <a:xfrm>
            <a:off x="3454399" y="4611626"/>
            <a:ext cx="3221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12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  <a:alpha val="0"/>
              </a:schemeClr>
            </a:gs>
            <a:gs pos="100000">
              <a:srgbClr val="5B5F7F"/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1DAF-6374-35B3-4216-151AA6B96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090" y="5525885"/>
            <a:ext cx="6433820" cy="1450757"/>
          </a:xfrm>
          <a:effectLst>
            <a:outerShdw blurRad="50800" dist="50800" dir="4800000" algn="ctr" rotWithShape="0">
              <a:schemeClr val="bg1"/>
            </a:outerShdw>
          </a:effectLst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it-IT" sz="5300" dirty="0">
                <a:ln w="9525">
                  <a:solidFill>
                    <a:srgbClr val="5B5F7F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" panose="020B0502040204020203" pitchFamily="34" charset="0"/>
              </a:rPr>
              <a:t>Thank </a:t>
            </a:r>
            <a:r>
              <a:rPr lang="it-IT" sz="5300" dirty="0" err="1">
                <a:ln w="9525">
                  <a:solidFill>
                    <a:srgbClr val="5B5F7F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" panose="020B0502040204020203" pitchFamily="34" charset="0"/>
              </a:rPr>
              <a:t>you</a:t>
            </a:r>
            <a:r>
              <a:rPr lang="it-IT" sz="5300" dirty="0">
                <a:ln w="9525">
                  <a:solidFill>
                    <a:srgbClr val="5B5F7F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" panose="020B0502040204020203" pitchFamily="34" charset="0"/>
              </a:rPr>
              <a:t> for </a:t>
            </a:r>
            <a:r>
              <a:rPr lang="it-IT" sz="5300" dirty="0" err="1">
                <a:ln w="9525">
                  <a:solidFill>
                    <a:srgbClr val="5B5F7F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" panose="020B0502040204020203" pitchFamily="34" charset="0"/>
              </a:rPr>
              <a:t>your</a:t>
            </a:r>
            <a:r>
              <a:rPr lang="it-IT" sz="5300" dirty="0">
                <a:ln w="9525">
                  <a:solidFill>
                    <a:srgbClr val="5B5F7F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" panose="020B0502040204020203" pitchFamily="34" charset="0"/>
              </a:rPr>
              <a:t> </a:t>
            </a:r>
            <a:r>
              <a:rPr lang="it-IT" sz="5300" dirty="0" err="1">
                <a:ln w="9525">
                  <a:solidFill>
                    <a:srgbClr val="5B5F7F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" panose="020B0502040204020203" pitchFamily="34" charset="0"/>
              </a:rPr>
              <a:t>attention</a:t>
            </a:r>
            <a:br>
              <a:rPr lang="it-IT" b="1" dirty="0">
                <a:ln/>
                <a:solidFill>
                  <a:schemeClr val="accent4"/>
                </a:solidFill>
              </a:rPr>
            </a:br>
            <a:br>
              <a:rPr lang="it-IT" b="1" dirty="0">
                <a:ln/>
                <a:solidFill>
                  <a:schemeClr val="accent4"/>
                </a:solidFill>
              </a:rPr>
            </a:br>
            <a:br>
              <a:rPr lang="it-IT" b="1" dirty="0">
                <a:ln/>
                <a:solidFill>
                  <a:schemeClr val="accent4"/>
                </a:solidFill>
              </a:rPr>
            </a:br>
            <a:br>
              <a:rPr lang="it-IT" b="1" dirty="0">
                <a:ln/>
                <a:solidFill>
                  <a:schemeClr val="accent4"/>
                </a:solidFill>
              </a:rPr>
            </a:br>
            <a:br>
              <a:rPr lang="it-IT" b="1" dirty="0">
                <a:ln/>
                <a:solidFill>
                  <a:schemeClr val="accent4"/>
                </a:solidFill>
              </a:rPr>
            </a:br>
            <a:br>
              <a:rPr lang="it-IT" b="1" dirty="0">
                <a:ln/>
                <a:solidFill>
                  <a:schemeClr val="accent4"/>
                </a:solidFill>
              </a:rPr>
            </a:br>
            <a:br>
              <a:rPr lang="it-IT" b="1" dirty="0">
                <a:ln/>
                <a:solidFill>
                  <a:schemeClr val="accent4"/>
                </a:solidFill>
              </a:rPr>
            </a:br>
            <a:endParaRPr lang="en-GB" sz="2800" b="1" dirty="0">
              <a:ln w="0">
                <a:solidFill>
                  <a:schemeClr val="bg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93428-EEBF-D7C3-95E0-59A6CE632F26}"/>
              </a:ext>
            </a:extLst>
          </p:cNvPr>
          <p:cNvSpPr txBox="1"/>
          <p:nvPr/>
        </p:nvSpPr>
        <p:spPr>
          <a:xfrm>
            <a:off x="3675276" y="4628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AE962-928C-45D0-3500-D351C8FA74E3}"/>
              </a:ext>
            </a:extLst>
          </p:cNvPr>
          <p:cNvSpPr txBox="1"/>
          <p:nvPr/>
        </p:nvSpPr>
        <p:spPr>
          <a:xfrm>
            <a:off x="3048000" y="3250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25" name="Picture 24" descr="A logo with text and a person in a circle&#10;&#10;Description automatically generated">
            <a:extLst>
              <a:ext uri="{FF2B5EF4-FFF2-40B4-BE49-F238E27FC236}">
                <a16:creationId xmlns:a16="http://schemas.microsoft.com/office/drawing/2014/main" id="{D3355249-5E55-96C6-4720-EB16A62CE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17841" r="5132" b="16872"/>
          <a:stretch/>
        </p:blipFill>
        <p:spPr>
          <a:xfrm>
            <a:off x="9410700" y="291875"/>
            <a:ext cx="2411011" cy="7576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0266E1-D54A-00C4-5818-724FC4C8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89" y="141609"/>
            <a:ext cx="1203913" cy="1080317"/>
          </a:xfrm>
          <a:prstGeom prst="rect">
            <a:avLst/>
          </a:prstGeom>
          <a:ln>
            <a:solidFill>
              <a:srgbClr val="3B3E53"/>
            </a:solidFill>
          </a:ln>
        </p:spPr>
      </p:pic>
      <p:sp>
        <p:nvSpPr>
          <p:cNvPr id="28" name="CasellaDiTesto 4">
            <a:extLst>
              <a:ext uri="{FF2B5EF4-FFF2-40B4-BE49-F238E27FC236}">
                <a16:creationId xmlns:a16="http://schemas.microsoft.com/office/drawing/2014/main" id="{927E8CF8-2789-80C4-2048-FEC6B8BC19E8}"/>
              </a:ext>
            </a:extLst>
          </p:cNvPr>
          <p:cNvSpPr txBox="1"/>
          <p:nvPr/>
        </p:nvSpPr>
        <p:spPr>
          <a:xfrm rot="10800000" flipV="1">
            <a:off x="8991488" y="5368426"/>
            <a:ext cx="283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5B5F7F"/>
                </a:solidFill>
                <a:latin typeface="Bahnschrift SemiLight" panose="020B0502040204020203" pitchFamily="34" charset="0"/>
              </a:rPr>
              <a:t>Sofia Parrinelli</a:t>
            </a:r>
          </a:p>
          <a:p>
            <a:pPr algn="r"/>
            <a:r>
              <a:rPr lang="it-IT" sz="2000" dirty="0" err="1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5B5F7F"/>
                </a:solidFill>
                <a:latin typeface="Bahnschrift SemiLight" panose="020B0502040204020203" pitchFamily="34" charset="0"/>
              </a:rPr>
              <a:t>Student</a:t>
            </a:r>
            <a:r>
              <a:rPr lang="it-IT" sz="20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5B5F7F"/>
                </a:solidFill>
                <a:latin typeface="Bahnschrift SemiLight" panose="020B0502040204020203" pitchFamily="34" charset="0"/>
              </a:rPr>
              <a:t> ID: 991735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7569A7-0AE8-D8D0-3DE1-4922079B6B99}"/>
              </a:ext>
            </a:extLst>
          </p:cNvPr>
          <p:cNvCxnSpPr>
            <a:cxnSpLocks/>
          </p:cNvCxnSpPr>
          <p:nvPr/>
        </p:nvCxnSpPr>
        <p:spPr>
          <a:xfrm>
            <a:off x="1187450" y="4000500"/>
            <a:ext cx="10109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FCDDEA-0414-9FAF-FDCD-A605D98417C8}"/>
              </a:ext>
            </a:extLst>
          </p:cNvPr>
          <p:cNvCxnSpPr>
            <a:cxnSpLocks/>
          </p:cNvCxnSpPr>
          <p:nvPr/>
        </p:nvCxnSpPr>
        <p:spPr>
          <a:xfrm>
            <a:off x="1187450" y="1739484"/>
            <a:ext cx="10109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49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A3B6B-AF2F-B53E-4A6A-D3218DB5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Presentation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F2E733-007E-13CF-80D9-5972FB60F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none" tIns="468000" bIns="468000" spcCol="180000">
            <a:noAutofit/>
          </a:bodyPr>
          <a:lstStyle/>
          <a:p>
            <a:pPr marL="514350" indent="-514350">
              <a:lnSpc>
                <a:spcPts val="3600"/>
              </a:lnSpc>
              <a:buFont typeface="+mj-lt"/>
              <a:buAutoNum type="arabicPeriod"/>
            </a:pPr>
            <a:r>
              <a:rPr lang="en-US" dirty="0">
                <a:latin typeface="Bahnschrift Light" panose="020B0502040204020203" pitchFamily="34" charset="0"/>
              </a:rPr>
              <a:t>Introduction</a:t>
            </a:r>
            <a:r>
              <a:rPr lang="it-IT" dirty="0">
                <a:latin typeface="Bahnschrift Light" panose="020B0502040204020203" pitchFamily="34" charset="0"/>
              </a:rPr>
              <a:t> to </a:t>
            </a:r>
            <a:r>
              <a:rPr lang="it-IT" dirty="0" err="1">
                <a:latin typeface="Bahnschrift Light" panose="020B0502040204020203" pitchFamily="34" charset="0"/>
              </a:rPr>
              <a:t>Ambisonics</a:t>
            </a:r>
            <a:r>
              <a:rPr lang="it-IT" dirty="0">
                <a:latin typeface="Bahnschrift Light" panose="020B0502040204020203" pitchFamily="34" charset="0"/>
              </a:rPr>
              <a:t> surround system </a:t>
            </a:r>
          </a:p>
          <a:p>
            <a:pPr marL="514350" indent="-514350">
              <a:lnSpc>
                <a:spcPts val="3600"/>
              </a:lnSpc>
              <a:buFont typeface="+mj-lt"/>
              <a:buAutoNum type="arabicPeriod"/>
            </a:pPr>
            <a:r>
              <a:rPr lang="it-IT" dirty="0">
                <a:latin typeface="Bahnschrift Light" panose="020B0502040204020203" pitchFamily="34" charset="0"/>
              </a:rPr>
              <a:t>Room </a:t>
            </a:r>
            <a:r>
              <a:rPr lang="en-AU" dirty="0">
                <a:latin typeface="Bahnschrift Light" panose="020B0502040204020203" pitchFamily="34" charset="0"/>
              </a:rPr>
              <a:t>acoustic</a:t>
            </a:r>
            <a:r>
              <a:rPr lang="it-IT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analysis</a:t>
            </a:r>
            <a:r>
              <a:rPr lang="it-IT" dirty="0">
                <a:latin typeface="Bahnschrift Light" panose="020B0502040204020203" pitchFamily="34" charset="0"/>
              </a:rPr>
              <a:t> </a:t>
            </a:r>
          </a:p>
          <a:p>
            <a:pPr marL="514350" indent="-514350">
              <a:lnSpc>
                <a:spcPts val="3600"/>
              </a:lnSpc>
              <a:buFont typeface="+mj-lt"/>
              <a:buAutoNum type="arabicPeriod"/>
            </a:pPr>
            <a:r>
              <a:rPr lang="it-IT" dirty="0" err="1">
                <a:latin typeface="Bahnschrift Light" panose="020B0502040204020203" pitchFamily="34" charset="0"/>
              </a:rPr>
              <a:t>Spherical</a:t>
            </a:r>
            <a:r>
              <a:rPr lang="it-IT" dirty="0">
                <a:latin typeface="Bahnschrift Light" panose="020B0502040204020203" pitchFamily="34" charset="0"/>
              </a:rPr>
              <a:t> </a:t>
            </a:r>
            <a:r>
              <a:rPr lang="it-IT" dirty="0" err="1">
                <a:latin typeface="Bahnschrift Light" panose="020B0502040204020203" pitchFamily="34" charset="0"/>
              </a:rPr>
              <a:t>harmonics</a:t>
            </a:r>
            <a:r>
              <a:rPr lang="it-IT" dirty="0">
                <a:latin typeface="Bahnschrift Light" panose="020B0502040204020203" pitchFamily="34" charset="0"/>
              </a:rPr>
              <a:t> </a:t>
            </a:r>
            <a:r>
              <a:rPr lang="it-IT" dirty="0" err="1">
                <a:latin typeface="Bahnschrift Light" panose="020B0502040204020203" pitchFamily="34" charset="0"/>
              </a:rPr>
              <a:t>assessment</a:t>
            </a:r>
            <a:endParaRPr lang="it-IT" dirty="0">
              <a:latin typeface="Bahnschrift Light" panose="020B0502040204020203" pitchFamily="34" charset="0"/>
            </a:endParaRPr>
          </a:p>
          <a:p>
            <a:pPr marL="514350" indent="-514350">
              <a:lnSpc>
                <a:spcPts val="3600"/>
              </a:lnSpc>
              <a:buFont typeface="+mj-lt"/>
              <a:buAutoNum type="arabicPeriod"/>
            </a:pPr>
            <a:r>
              <a:rPr lang="it-IT" dirty="0" err="1">
                <a:latin typeface="Bahnschrift Light" panose="020B0502040204020203" pitchFamily="34" charset="0"/>
              </a:rPr>
              <a:t>Outcomes</a:t>
            </a:r>
            <a:r>
              <a:rPr lang="it-IT" dirty="0">
                <a:latin typeface="Bahnschrift Light" panose="020B0502040204020203" pitchFamily="34" charset="0"/>
              </a:rPr>
              <a:t> and </a:t>
            </a:r>
            <a:r>
              <a:rPr lang="it-IT" dirty="0" err="1">
                <a:latin typeface="Bahnschrift Light" panose="020B0502040204020203" pitchFamily="34" charset="0"/>
              </a:rPr>
              <a:t>considerations</a:t>
            </a:r>
            <a:endParaRPr lang="it-IT" dirty="0">
              <a:latin typeface="Bahnschrift Light" panose="020B0502040204020203" pitchFamily="34" charset="0"/>
            </a:endParaRPr>
          </a:p>
          <a:p>
            <a:pPr marL="514350" indent="-514350">
              <a:lnSpc>
                <a:spcPts val="3600"/>
              </a:lnSpc>
              <a:buFont typeface="+mj-lt"/>
              <a:buAutoNum type="arabicPeriod"/>
            </a:pPr>
            <a:r>
              <a:rPr lang="it-IT" dirty="0">
                <a:latin typeface="Bahnschrift Light" panose="020B0502040204020203" pitchFamily="34" charset="0"/>
              </a:rPr>
              <a:t>Limits and future  </a:t>
            </a:r>
            <a:r>
              <a:rPr lang="it-IT" dirty="0" err="1">
                <a:latin typeface="Bahnschrift Light" panose="020B0502040204020203" pitchFamily="34" charset="0"/>
              </a:rPr>
              <a:t>developments</a:t>
            </a:r>
            <a:endParaRPr lang="it-IT" dirty="0">
              <a:latin typeface="Bahnschrift Light" panose="020B0502040204020203" pitchFamily="34" charset="0"/>
            </a:endParaRPr>
          </a:p>
          <a:p>
            <a:pPr marL="514350" indent="-514350">
              <a:lnSpc>
                <a:spcPts val="3600"/>
              </a:lnSpc>
              <a:buFont typeface="+mj-lt"/>
              <a:buAutoNum type="arabicPeriod"/>
            </a:pPr>
            <a:endParaRPr lang="it-IT" dirty="0"/>
          </a:p>
          <a:p>
            <a:pPr>
              <a:lnSpc>
                <a:spcPts val="3600"/>
              </a:lnSpc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C3EA3-59EB-8574-35AF-986B0C0A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2</a:t>
            </a:fld>
            <a:r>
              <a:rPr lang="it-IT" sz="1200" dirty="0"/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193321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50F371-2871-9006-3368-1CFAA07A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25AF60-1DB0-9AD1-BB12-7A8AEE1D2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500"/>
              </a:lnSpc>
            </a:pPr>
            <a:r>
              <a:rPr lang="en-US" b="1" dirty="0">
                <a:latin typeface="Bahnschrift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Bahnschrift Light" panose="020B0502040204020203" pitchFamily="34" charset="0"/>
              </a:rPr>
              <a:t>Goal</a:t>
            </a:r>
            <a:r>
              <a:rPr lang="en-US" dirty="0">
                <a:latin typeface="Bahnschrift Light" panose="020B0502040204020203" pitchFamily="34" charset="0"/>
              </a:rPr>
              <a:t>: </a:t>
            </a:r>
          </a:p>
          <a:p>
            <a:pPr lvl="1">
              <a:lnSpc>
                <a:spcPts val="35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definition of a method for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Bahnschrift Light" panose="020B0502040204020203" pitchFamily="34" charset="0"/>
              </a:rPr>
              <a:t>Ambisonics</a:t>
            </a:r>
            <a:r>
              <a:rPr lang="en-US" sz="2000" dirty="0">
                <a:latin typeface="Bahnschrift Light" panose="020B0502040204020203" pitchFamily="34" charset="0"/>
              </a:rPr>
              <a:t> reproduction site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Bahnschrift Light" panose="020B0502040204020203" pitchFamily="34" charset="0"/>
              </a:rPr>
              <a:t>assessment</a:t>
            </a:r>
          </a:p>
          <a:p>
            <a:pPr>
              <a:lnSpc>
                <a:spcPts val="3500"/>
              </a:lnSpc>
            </a:pPr>
            <a:r>
              <a:rPr lang="en-US" b="1" dirty="0">
                <a:latin typeface="Bahnschrift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Bahnschrift Light" panose="020B0502040204020203" pitchFamily="34" charset="0"/>
              </a:rPr>
              <a:t>Steps</a:t>
            </a:r>
            <a:r>
              <a:rPr lang="en-US" dirty="0">
                <a:latin typeface="Bahnschrift Light" panose="020B0502040204020203" pitchFamily="34" charset="0"/>
              </a:rPr>
              <a:t>:</a:t>
            </a:r>
          </a:p>
          <a:p>
            <a:pPr lvl="1">
              <a:lnSpc>
                <a:spcPts val="35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Verify the room’s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Bahnschrift Light" panose="020B0502040204020203" pitchFamily="34" charset="0"/>
              </a:rPr>
              <a:t>acoustical properties</a:t>
            </a:r>
          </a:p>
          <a:p>
            <a:pPr lvl="1">
              <a:lnSpc>
                <a:spcPts val="35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Test two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Bahnschrift Light" panose="020B0502040204020203" pitchFamily="34" charset="0"/>
              </a:rPr>
              <a:t>metrics</a:t>
            </a:r>
            <a:r>
              <a:rPr lang="en-US" sz="2000" dirty="0">
                <a:latin typeface="Bahnschrift Light" panose="020B0502040204020203" pitchFamily="34" charset="0"/>
              </a:rPr>
              <a:t> for the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Bahnschrift Light" panose="020B0502040204020203" pitchFamily="34" charset="0"/>
              </a:rPr>
              <a:t>spherical harmonics' </a:t>
            </a:r>
            <a:r>
              <a:rPr lang="en-US" sz="2000" dirty="0">
                <a:latin typeface="Bahnschrift Light" panose="020B0502040204020203" pitchFamily="34" charset="0"/>
              </a:rPr>
              <a:t>reproduction assessment</a:t>
            </a:r>
          </a:p>
          <a:p>
            <a:pPr marL="0" indent="0">
              <a:lnSpc>
                <a:spcPts val="35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1A707-34AA-10B9-0FD8-32D82F594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3</a:t>
            </a:fld>
            <a:r>
              <a:rPr lang="it-IT" sz="1200" dirty="0"/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43073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64E10-0825-B55C-4983-B010F714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Ambisonics</a:t>
            </a:r>
            <a:r>
              <a:rPr lang="it-IT" dirty="0"/>
              <a:t> </a:t>
            </a:r>
            <a:r>
              <a:rPr lang="it-IT" dirty="0" err="1"/>
              <a:t>Theory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EA77EE-B2C8-BFAE-2F2E-EB1A89A6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ts val="3400"/>
              </a:lnSpc>
              <a:buNone/>
            </a:pPr>
            <a:r>
              <a:rPr lang="it-IT" dirty="0">
                <a:latin typeface="Bahnschrift Light" panose="020B0502040204020203" pitchFamily="34" charset="0"/>
              </a:rPr>
              <a:t>The 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Bahnschrift Light" panose="020B0502040204020203" pitchFamily="34" charset="0"/>
              </a:rPr>
              <a:t>sound field </a:t>
            </a:r>
            <a:r>
              <a:rPr lang="it-IT" dirty="0" err="1">
                <a:latin typeface="Bahnschrift Light" panose="020B0502040204020203" pitchFamily="34" charset="0"/>
              </a:rPr>
              <a:t>is</a:t>
            </a:r>
            <a:r>
              <a:rPr lang="it-IT" dirty="0">
                <a:latin typeface="Bahnschrift Light" panose="020B0502040204020203" pitchFamily="34" charset="0"/>
              </a:rPr>
              <a:t> </a:t>
            </a:r>
            <a:r>
              <a:rPr lang="it-IT" dirty="0" err="1">
                <a:latin typeface="Bahnschrift Light" panose="020B0502040204020203" pitchFamily="34" charset="0"/>
              </a:rPr>
              <a:t>discretized</a:t>
            </a:r>
            <a:r>
              <a:rPr lang="it-IT" dirty="0">
                <a:latin typeface="Bahnschrift Light" panose="020B0502040204020203" pitchFamily="34" charset="0"/>
              </a:rPr>
              <a:t> in a set of </a:t>
            </a:r>
            <a:r>
              <a:rPr lang="it-IT" b="1" dirty="0" err="1">
                <a:solidFill>
                  <a:schemeClr val="accent2">
                    <a:lumMod val="75000"/>
                  </a:schemeClr>
                </a:solidFill>
                <a:latin typeface="Bahnschrift Light" panose="020B0502040204020203" pitchFamily="34" charset="0"/>
              </a:rPr>
              <a:t>spherical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b="1" dirty="0" err="1">
                <a:solidFill>
                  <a:schemeClr val="accent2">
                    <a:lumMod val="75000"/>
                  </a:schemeClr>
                </a:solidFill>
                <a:latin typeface="Bahnschrift Light" panose="020B0502040204020203" pitchFamily="34" charset="0"/>
              </a:rPr>
              <a:t>harmonic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b="1" dirty="0" err="1">
                <a:solidFill>
                  <a:schemeClr val="accent2">
                    <a:lumMod val="75000"/>
                  </a:schemeClr>
                </a:solidFill>
                <a:latin typeface="Bahnschrift Light" panose="020B0502040204020203" pitchFamily="34" charset="0"/>
              </a:rPr>
              <a:t>functions</a:t>
            </a:r>
            <a:r>
              <a:rPr lang="it-IT" dirty="0">
                <a:latin typeface="Bahnschrift Light" panose="020B0502040204020203" pitchFamily="34" charset="0"/>
              </a:rPr>
              <a:t>:</a:t>
            </a:r>
          </a:p>
          <a:p>
            <a:pPr marL="0" indent="0">
              <a:lnSpc>
                <a:spcPts val="3400"/>
              </a:lnSpc>
              <a:buNone/>
            </a:pPr>
            <a:endParaRPr lang="it-IT" dirty="0"/>
          </a:p>
          <a:p>
            <a:pPr marL="0" indent="0">
              <a:lnSpc>
                <a:spcPts val="3400"/>
              </a:lnSpc>
              <a:buNone/>
            </a:pPr>
            <a:endParaRPr lang="it-IT" dirty="0"/>
          </a:p>
          <a:p>
            <a:pPr marL="0" indent="0">
              <a:lnSpc>
                <a:spcPts val="3400"/>
              </a:lnSpc>
              <a:buNone/>
            </a:pPr>
            <a:endParaRPr lang="it-IT" dirty="0"/>
          </a:p>
          <a:p>
            <a:pPr marL="0" indent="0">
              <a:lnSpc>
                <a:spcPts val="3400"/>
              </a:lnSpc>
              <a:buNone/>
            </a:pPr>
            <a:endParaRPr lang="it-IT" dirty="0"/>
          </a:p>
          <a:p>
            <a:pPr marL="0" indent="0">
              <a:lnSpc>
                <a:spcPts val="3400"/>
              </a:lnSpc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6D669-3495-452A-CFE2-6D210D12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4</a:t>
            </a:fld>
            <a:r>
              <a:rPr lang="it-IT" sz="1200" dirty="0"/>
              <a:t>/18</a:t>
            </a:r>
          </a:p>
        </p:txBody>
      </p:sp>
      <p:pic>
        <p:nvPicPr>
          <p:cNvPr id="8" name="Picture 7" descr="A diagram of a molecule&#10;&#10;Description automatically generated with medium confidence">
            <a:extLst>
              <a:ext uri="{FF2B5EF4-FFF2-40B4-BE49-F238E27FC236}">
                <a16:creationId xmlns:a16="http://schemas.microsoft.com/office/drawing/2014/main" id="{E282B6C0-5B3A-E0D6-7CFC-74F48C37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81" y="2366941"/>
            <a:ext cx="3530488" cy="186083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43508D-44FA-5B12-5254-65A811A23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46" y="4573650"/>
            <a:ext cx="6280438" cy="1166281"/>
          </a:xfrm>
          <a:prstGeom prst="rect">
            <a:avLst/>
          </a:prstGeom>
          <a:ln>
            <a:solidFill>
              <a:srgbClr val="5B5F7F"/>
            </a:solidFill>
          </a:ln>
        </p:spPr>
      </p:pic>
      <p:pic>
        <p:nvPicPr>
          <p:cNvPr id="13" name="Picture 12" descr="A group of musicians playing instruments&#10;&#10;Description automatically generated">
            <a:extLst>
              <a:ext uri="{FF2B5EF4-FFF2-40B4-BE49-F238E27FC236}">
                <a16:creationId xmlns:a16="http://schemas.microsoft.com/office/drawing/2014/main" id="{8DC23AF8-90F6-C1BC-6E7B-9EDB3F21F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82" y="2634508"/>
            <a:ext cx="1579818" cy="122046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0A9FC2-99D6-7E8B-4653-90A09A946659}"/>
              </a:ext>
            </a:extLst>
          </p:cNvPr>
          <p:cNvCxnSpPr/>
          <p:nvPr/>
        </p:nvCxnSpPr>
        <p:spPr>
          <a:xfrm>
            <a:off x="5244737" y="3285011"/>
            <a:ext cx="1262743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356C8001-43CF-5AD2-DC35-7118C598CC1F}"/>
              </a:ext>
            </a:extLst>
          </p:cNvPr>
          <p:cNvSpPr/>
          <p:nvPr/>
        </p:nvSpPr>
        <p:spPr>
          <a:xfrm flipH="1">
            <a:off x="10037968" y="2409870"/>
            <a:ext cx="1240830" cy="1445099"/>
          </a:xfrm>
          <a:prstGeom prst="curvedRightArrow">
            <a:avLst>
              <a:gd name="adj1" fmla="val 4180"/>
              <a:gd name="adj2" fmla="val 22089"/>
              <a:gd name="adj3" fmla="val 1036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AA27A915-11B8-7529-0B73-FF869DE2A640}"/>
              </a:ext>
            </a:extLst>
          </p:cNvPr>
          <p:cNvSpPr/>
          <p:nvPr/>
        </p:nvSpPr>
        <p:spPr>
          <a:xfrm>
            <a:off x="1773427" y="2409871"/>
            <a:ext cx="1240830" cy="1445099"/>
          </a:xfrm>
          <a:prstGeom prst="curvedRightArrow">
            <a:avLst>
              <a:gd name="adj1" fmla="val 4180"/>
              <a:gd name="adj2" fmla="val 18456"/>
              <a:gd name="adj3" fmla="val 1157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93BEB1D-C299-7964-81F4-A6A49A59C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549" y="4535578"/>
            <a:ext cx="429175" cy="3776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3591229-7CDC-E05B-308F-52F64BBFED21}"/>
              </a:ext>
            </a:extLst>
          </p:cNvPr>
          <p:cNvSpPr txBox="1"/>
          <p:nvPr/>
        </p:nvSpPr>
        <p:spPr>
          <a:xfrm>
            <a:off x="7797172" y="4467233"/>
            <a:ext cx="32628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accent4">
                    <a:lumMod val="50000"/>
                  </a:schemeClr>
                </a:solidFill>
                <a:latin typeface="Bahnschrift Light" panose="020B0502040204020203" pitchFamily="34" charset="0"/>
              </a:rPr>
              <a:t>Spherical</a:t>
            </a:r>
            <a:r>
              <a:rPr lang="it-IT" sz="1500" dirty="0">
                <a:solidFill>
                  <a:schemeClr val="accent4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sz="1500" dirty="0" err="1">
                <a:solidFill>
                  <a:schemeClr val="accent4">
                    <a:lumMod val="50000"/>
                  </a:schemeClr>
                </a:solidFill>
                <a:latin typeface="Bahnschrift Light" panose="020B0502040204020203" pitchFamily="34" charset="0"/>
              </a:rPr>
              <a:t>harmonic</a:t>
            </a:r>
            <a:r>
              <a:rPr lang="it-IT" sz="1500" dirty="0">
                <a:solidFill>
                  <a:schemeClr val="accent4">
                    <a:lumMod val="5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sz="1500" dirty="0" err="1">
                <a:solidFill>
                  <a:schemeClr val="accent4">
                    <a:lumMod val="50000"/>
                  </a:schemeClr>
                </a:solidFill>
                <a:latin typeface="Bahnschrift Light" panose="020B0502040204020203" pitchFamily="34" charset="0"/>
              </a:rPr>
              <a:t>coefficients</a:t>
            </a:r>
            <a:endParaRPr lang="en-GB" sz="1500" dirty="0">
              <a:solidFill>
                <a:schemeClr val="accent4">
                  <a:lumMod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DD524-07CA-F2DB-5C55-C2E43BB0D664}"/>
              </a:ext>
            </a:extLst>
          </p:cNvPr>
          <p:cNvSpPr txBox="1"/>
          <p:nvPr/>
        </p:nvSpPr>
        <p:spPr>
          <a:xfrm>
            <a:off x="7831907" y="4975089"/>
            <a:ext cx="32628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chemeClr val="accent4">
                    <a:lumMod val="50000"/>
                  </a:schemeClr>
                </a:solidFill>
                <a:latin typeface="Bahnschrift Light" panose="020B0502040204020203" pitchFamily="34" charset="0"/>
              </a:rPr>
              <a:t>First </a:t>
            </a:r>
            <a:r>
              <a:rPr lang="it-IT" sz="1500" dirty="0" err="1">
                <a:solidFill>
                  <a:schemeClr val="accent4">
                    <a:lumMod val="50000"/>
                  </a:schemeClr>
                </a:solidFill>
                <a:latin typeface="Bahnschrift Light" panose="020B0502040204020203" pitchFamily="34" charset="0"/>
              </a:rPr>
              <a:t>kind</a:t>
            </a:r>
            <a:r>
              <a:rPr lang="it-IT" sz="1500" dirty="0">
                <a:solidFill>
                  <a:schemeClr val="accent4">
                    <a:lumMod val="50000"/>
                  </a:schemeClr>
                </a:solidFill>
                <a:latin typeface="Bahnschrift Light" panose="020B0502040204020203" pitchFamily="34" charset="0"/>
              </a:rPr>
              <a:t> Bessel </a:t>
            </a:r>
            <a:r>
              <a:rPr lang="it-IT" sz="1500" dirty="0" err="1">
                <a:solidFill>
                  <a:schemeClr val="accent4">
                    <a:lumMod val="50000"/>
                  </a:schemeClr>
                </a:solidFill>
                <a:latin typeface="Bahnschrift Light" panose="020B0502040204020203" pitchFamily="34" charset="0"/>
              </a:rPr>
              <a:t>function</a:t>
            </a:r>
            <a:endParaRPr lang="en-GB" sz="1500" dirty="0">
              <a:solidFill>
                <a:schemeClr val="accent4">
                  <a:lumMod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2CFCDBB-6A89-44DF-42F9-409FBB974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709" y="5030138"/>
            <a:ext cx="572156" cy="26195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395728-90B4-AEA6-F143-709D530C1DF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4EA3"/>
              </a:clrFrom>
              <a:clrTo>
                <a:srgbClr val="004EA3">
                  <a:alpha val="0"/>
                </a:srgbClr>
              </a:clrTo>
            </a:clrChange>
            <a:alphaModFix amt="85000"/>
          </a:blip>
          <a:srcRect l="1069" t="8412" r="1" b="9400"/>
          <a:stretch/>
        </p:blipFill>
        <p:spPr>
          <a:xfrm>
            <a:off x="7162709" y="5412009"/>
            <a:ext cx="4252217" cy="700909"/>
          </a:xfrm>
          <a:prstGeom prst="rect">
            <a:avLst/>
          </a:prstGeom>
        </p:spPr>
      </p:pic>
      <p:sp>
        <p:nvSpPr>
          <p:cNvPr id="46" name="Left Brace 45">
            <a:extLst>
              <a:ext uri="{FF2B5EF4-FFF2-40B4-BE49-F238E27FC236}">
                <a16:creationId xmlns:a16="http://schemas.microsoft.com/office/drawing/2014/main" id="{AC16BC26-23A4-B497-0A8C-FF81E8597564}"/>
              </a:ext>
            </a:extLst>
          </p:cNvPr>
          <p:cNvSpPr/>
          <p:nvPr/>
        </p:nvSpPr>
        <p:spPr>
          <a:xfrm>
            <a:off x="6807484" y="4465320"/>
            <a:ext cx="296890" cy="1741073"/>
          </a:xfrm>
          <a:prstGeom prst="leftBrace">
            <a:avLst>
              <a:gd name="adj1" fmla="val 61208"/>
              <a:gd name="adj2" fmla="val 37396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9399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0C2392-0F15-0891-00CE-48E8211B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Ambisonics</a:t>
            </a:r>
            <a:r>
              <a:rPr lang="it-IT" dirty="0"/>
              <a:t>: </a:t>
            </a:r>
            <a:r>
              <a:rPr lang="it-IT" dirty="0" err="1"/>
              <a:t>prerequisites</a:t>
            </a:r>
            <a:r>
              <a:rPr lang="it-IT" dirty="0"/>
              <a:t> for a surround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37934-2E47-43D9-BB80-C3425419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5</a:t>
            </a:fld>
            <a:r>
              <a:rPr lang="it-IT" sz="1200" dirty="0"/>
              <a:t>/18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CD4E0D1-8F3C-5CE2-572B-B38EEED78E4F}"/>
              </a:ext>
            </a:extLst>
          </p:cNvPr>
          <p:cNvSpPr/>
          <p:nvPr/>
        </p:nvSpPr>
        <p:spPr>
          <a:xfrm>
            <a:off x="1185429" y="1870797"/>
            <a:ext cx="2451390" cy="1493692"/>
          </a:xfrm>
          <a:prstGeom prst="ellipse">
            <a:avLst/>
          </a:prstGeom>
          <a:solidFill>
            <a:srgbClr val="3B3E53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1">
                    <a:lumMod val="90000"/>
                  </a:schemeClr>
                </a:solidFill>
                <a:latin typeface="Bahnschrift Light" panose="020B0502040204020203" pitchFamily="34" charset="0"/>
              </a:rPr>
              <a:t>Dry </a:t>
            </a:r>
            <a:r>
              <a:rPr lang="it-IT" sz="2000" dirty="0" err="1">
                <a:solidFill>
                  <a:schemeClr val="bg1">
                    <a:lumMod val="90000"/>
                  </a:schemeClr>
                </a:solidFill>
                <a:latin typeface="Bahnschrift Light" panose="020B0502040204020203" pitchFamily="34" charset="0"/>
              </a:rPr>
              <a:t>environment</a:t>
            </a:r>
            <a:endParaRPr lang="it-IT" sz="2000" dirty="0">
              <a:solidFill>
                <a:schemeClr val="bg1">
                  <a:lumMod val="9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0DD79C3-D90C-6A5D-0016-BCECCD5A7947}"/>
              </a:ext>
            </a:extLst>
          </p:cNvPr>
          <p:cNvSpPr/>
          <p:nvPr/>
        </p:nvSpPr>
        <p:spPr>
          <a:xfrm>
            <a:off x="4914379" y="1870797"/>
            <a:ext cx="2451390" cy="1493692"/>
          </a:xfrm>
          <a:prstGeom prst="ellipse">
            <a:avLst/>
          </a:prstGeom>
          <a:solidFill>
            <a:srgbClr val="3B3E53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bg1">
                    <a:lumMod val="90000"/>
                  </a:schemeClr>
                </a:solidFill>
                <a:latin typeface="Bahnschrift Light" panose="020B0502040204020203" pitchFamily="34" charset="0"/>
              </a:rPr>
              <a:t>Sweet</a:t>
            </a:r>
            <a:r>
              <a:rPr lang="it-IT" sz="2000" dirty="0">
                <a:solidFill>
                  <a:schemeClr val="bg1">
                    <a:lumMod val="90000"/>
                  </a:schemeClr>
                </a:solidFill>
                <a:latin typeface="Bahnschrift Light" panose="020B0502040204020203" pitchFamily="34" charset="0"/>
              </a:rPr>
              <a:t> spot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78B9261-247E-C66E-63CF-D598E55BF6AD}"/>
              </a:ext>
            </a:extLst>
          </p:cNvPr>
          <p:cNvSpPr/>
          <p:nvPr/>
        </p:nvSpPr>
        <p:spPr>
          <a:xfrm>
            <a:off x="8465872" y="1845734"/>
            <a:ext cx="2451390" cy="1493692"/>
          </a:xfrm>
          <a:prstGeom prst="ellipse">
            <a:avLst/>
          </a:prstGeom>
          <a:solidFill>
            <a:srgbClr val="3B3E53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>
                <a:solidFill>
                  <a:schemeClr val="bg1">
                    <a:lumMod val="90000"/>
                  </a:schemeClr>
                </a:solidFill>
                <a:latin typeface="Bahnschrift Light" panose="020B0502040204020203" pitchFamily="34" charset="0"/>
              </a:rPr>
              <a:t>Proper</a:t>
            </a:r>
            <a:r>
              <a:rPr lang="it-IT" sz="2000" dirty="0">
                <a:solidFill>
                  <a:schemeClr val="bg1">
                    <a:lumMod val="90000"/>
                  </a:schemeClr>
                </a:solidFill>
                <a:latin typeface="Bahnschrift Light" panose="020B0502040204020203" pitchFamily="34" charset="0"/>
              </a:rPr>
              <a:t> speaker array layout</a:t>
            </a:r>
          </a:p>
        </p:txBody>
      </p:sp>
      <p:sp>
        <p:nvSpPr>
          <p:cNvPr id="9" name="Freccia in giù 8">
            <a:extLst>
              <a:ext uri="{FF2B5EF4-FFF2-40B4-BE49-F238E27FC236}">
                <a16:creationId xmlns:a16="http://schemas.microsoft.com/office/drawing/2014/main" id="{73967C66-A4CA-E372-0062-A040097C6F2C}"/>
              </a:ext>
            </a:extLst>
          </p:cNvPr>
          <p:cNvSpPr/>
          <p:nvPr/>
        </p:nvSpPr>
        <p:spPr>
          <a:xfrm>
            <a:off x="5993356" y="3364488"/>
            <a:ext cx="266248" cy="1174125"/>
          </a:xfrm>
          <a:prstGeom prst="downArrow">
            <a:avLst>
              <a:gd name="adj1" fmla="val 50000"/>
              <a:gd name="adj2" fmla="val 154618"/>
            </a:avLst>
          </a:prstGeom>
          <a:solidFill>
            <a:srgbClr val="B5B6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Freccia in giù 10">
            <a:extLst>
              <a:ext uri="{FF2B5EF4-FFF2-40B4-BE49-F238E27FC236}">
                <a16:creationId xmlns:a16="http://schemas.microsoft.com/office/drawing/2014/main" id="{BA2ECE1D-7A68-21F9-A9E5-2C9F8D9857F5}"/>
              </a:ext>
            </a:extLst>
          </p:cNvPr>
          <p:cNvSpPr/>
          <p:nvPr/>
        </p:nvSpPr>
        <p:spPr>
          <a:xfrm>
            <a:off x="9558443" y="3339425"/>
            <a:ext cx="266248" cy="1174125"/>
          </a:xfrm>
          <a:prstGeom prst="downArrow">
            <a:avLst>
              <a:gd name="adj1" fmla="val 50000"/>
              <a:gd name="adj2" fmla="val 154618"/>
            </a:avLst>
          </a:prstGeom>
          <a:solidFill>
            <a:srgbClr val="B5B6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B265A443-A8D6-6DBC-C46A-BAFA572050B5}"/>
              </a:ext>
            </a:extLst>
          </p:cNvPr>
          <p:cNvSpPr/>
          <p:nvPr/>
        </p:nvSpPr>
        <p:spPr>
          <a:xfrm>
            <a:off x="2278000" y="3368844"/>
            <a:ext cx="266248" cy="1174125"/>
          </a:xfrm>
          <a:prstGeom prst="downArrow">
            <a:avLst>
              <a:gd name="adj1" fmla="val 50000"/>
              <a:gd name="adj2" fmla="val 154618"/>
            </a:avLst>
          </a:prstGeom>
          <a:solidFill>
            <a:srgbClr val="B5B6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694B7B2-B0EC-7C33-96D1-F756A2128BDB}"/>
              </a:ext>
            </a:extLst>
          </p:cNvPr>
          <p:cNvSpPr txBox="1"/>
          <p:nvPr/>
        </p:nvSpPr>
        <p:spPr>
          <a:xfrm>
            <a:off x="1452909" y="451355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Limit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reflection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artifacts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F313C94-4C5B-4553-EFDE-9123E73D86FD}"/>
              </a:ext>
            </a:extLst>
          </p:cNvPr>
          <p:cNvSpPr txBox="1"/>
          <p:nvPr/>
        </p:nvSpPr>
        <p:spPr>
          <a:xfrm>
            <a:off x="5212080" y="447917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Validity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area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CA41446-3448-EE80-5757-C2D67CEE0FD6}"/>
              </a:ext>
            </a:extLst>
          </p:cNvPr>
          <p:cNvSpPr txBox="1"/>
          <p:nvPr/>
        </p:nvSpPr>
        <p:spPr>
          <a:xfrm>
            <a:off x="8821500" y="4457609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Homogeneous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space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discretization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1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4F121F-98A9-492F-7347-1C0904F1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759"/>
            <a:ext cx="3200400" cy="834391"/>
          </a:xfrm>
        </p:spPr>
        <p:txBody>
          <a:bodyPr/>
          <a:lstStyle/>
          <a:p>
            <a:r>
              <a:rPr lang="it-IT" dirty="0" err="1"/>
              <a:t>Study</a:t>
            </a:r>
            <a:r>
              <a:rPr lang="it-IT" dirty="0"/>
              <a:t> site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92C7527-4AA6-907A-5625-7080DD464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28750"/>
            <a:ext cx="3200400" cy="487645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Bahnschrift Light" panose="020B0502040204020203" pitchFamily="34" charset="0"/>
              </a:rPr>
              <a:t>. </a:t>
            </a:r>
            <a:r>
              <a:rPr lang="it-IT" sz="2000" dirty="0">
                <a:latin typeface="Bahnschrift Light" panose="020B0502040204020203" pitchFamily="34" charset="0"/>
              </a:rPr>
              <a:t>25 </a:t>
            </a:r>
            <a:r>
              <a:rPr lang="it-IT" sz="2000" dirty="0" err="1">
                <a:latin typeface="Bahnschrift Light" panose="020B0502040204020203" pitchFamily="34" charset="0"/>
              </a:rPr>
              <a:t>woofers</a:t>
            </a:r>
            <a:endParaRPr lang="it-IT" sz="2000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>
                <a:latin typeface="Bahnschrift Light" panose="020B0502040204020203" pitchFamily="34" charset="0"/>
              </a:rPr>
              <a:t> 25 </a:t>
            </a:r>
            <a:r>
              <a:rPr lang="it-IT" sz="2000" dirty="0" err="1">
                <a:latin typeface="Bahnschrift Light" panose="020B0502040204020203" pitchFamily="34" charset="0"/>
              </a:rPr>
              <a:t>tweeters</a:t>
            </a:r>
            <a:endParaRPr lang="it-IT" sz="2000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>
                <a:latin typeface="Bahnschrift Light" panose="020B0502040204020203" pitchFamily="34" charset="0"/>
              </a:rPr>
              <a:t> 2 subwoofers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>
                <a:latin typeface="Bahnschrift Light" panose="020B0502040204020203" pitchFamily="34" charset="0"/>
              </a:rPr>
              <a:t> </a:t>
            </a:r>
            <a:r>
              <a:rPr lang="it-IT" sz="2000" dirty="0" err="1">
                <a:latin typeface="Bahnschrift Light" panose="020B0502040204020203" pitchFamily="34" charset="0"/>
              </a:rPr>
              <a:t>Spherical</a:t>
            </a:r>
            <a:r>
              <a:rPr lang="it-IT" sz="2000" dirty="0">
                <a:latin typeface="Bahnschrift Light" panose="020B0502040204020203" pitchFamily="34" charset="0"/>
              </a:rPr>
              <a:t> speaker array layout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>
                <a:latin typeface="Bahnschrift Light" panose="020B0502040204020203" pitchFamily="34" charset="0"/>
              </a:rPr>
              <a:t> Non-</a:t>
            </a:r>
            <a:r>
              <a:rPr lang="it-IT" sz="2000" dirty="0" err="1">
                <a:latin typeface="Bahnschrift Light" panose="020B0502040204020203" pitchFamily="34" charset="0"/>
              </a:rPr>
              <a:t>parallel</a:t>
            </a:r>
            <a:r>
              <a:rPr lang="it-IT" sz="2000" dirty="0">
                <a:latin typeface="Bahnschrift Light" panose="020B0502040204020203" pitchFamily="34" charset="0"/>
              </a:rPr>
              <a:t> </a:t>
            </a:r>
            <a:r>
              <a:rPr lang="it-IT" sz="2000" dirty="0" err="1">
                <a:latin typeface="Bahnschrift Light" panose="020B0502040204020203" pitchFamily="34" charset="0"/>
              </a:rPr>
              <a:t>walls</a:t>
            </a:r>
            <a:endParaRPr lang="it-IT" sz="2000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latin typeface="Bahnschrift Light" panose="020B0502040204020203" pitchFamily="34" charset="0"/>
              </a:rPr>
              <a:t> W</a:t>
            </a:r>
            <a:r>
              <a:rPr lang="en-GB" sz="2000" b="0" i="0" dirty="0">
                <a:effectLst/>
                <a:latin typeface="Bahnschrift Light" panose="020B0502040204020203" pitchFamily="34" charset="0"/>
              </a:rPr>
              <a:t>alls covered with sound-absorbing panels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Bahnschrift Light" panose="020B0502040204020203" pitchFamily="34" charset="0"/>
              </a:rPr>
              <a:t> The speaker array can reproduce up to 4th-order Ambisonics</a:t>
            </a: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8360A7-AD4C-597F-7476-B6F857E8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6</a:t>
            </a:fld>
            <a:r>
              <a:rPr lang="it-IT" sz="1200" dirty="0"/>
              <a:t>/18</a:t>
            </a:r>
          </a:p>
        </p:txBody>
      </p:sp>
      <p:pic>
        <p:nvPicPr>
          <p:cNvPr id="7" name="Picture 8" descr="A sphere with numbers and points&#10;&#10;Description automatically generated">
            <a:extLst>
              <a:ext uri="{FF2B5EF4-FFF2-40B4-BE49-F238E27FC236}">
                <a16:creationId xmlns:a16="http://schemas.microsoft.com/office/drawing/2014/main" id="{809D3178-CACC-A1B6-5C8A-7CE2EDE7D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1428750"/>
            <a:ext cx="5325342" cy="3994006"/>
          </a:xfrm>
          <a:prstGeom prst="rect">
            <a:avLst/>
          </a:prstGeom>
        </p:spPr>
      </p:pic>
      <p:pic>
        <p:nvPicPr>
          <p:cNvPr id="9" name="Picture 10" descr="A drawing of a coffin&#10;&#10;Description automatically generated">
            <a:extLst>
              <a:ext uri="{FF2B5EF4-FFF2-40B4-BE49-F238E27FC236}">
                <a16:creationId xmlns:a16="http://schemas.microsoft.com/office/drawing/2014/main" id="{364A955F-BE86-E291-3570-D32FE9936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81" y="1933800"/>
            <a:ext cx="2361839" cy="327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2A0C5-B78B-9BD7-B421-2B0D2DE2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Room acoustic </a:t>
            </a:r>
            <a:r>
              <a:rPr lang="en-US" dirty="0"/>
              <a:t>analysis</a:t>
            </a:r>
            <a:r>
              <a:rPr lang="it-IT" dirty="0"/>
              <a:t> 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98E1DB36-EE70-8518-00D7-2DBA1FA9A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408821"/>
              </p:ext>
            </p:extLst>
          </p:nvPr>
        </p:nvGraphicFramePr>
        <p:xfrm>
          <a:off x="1097280" y="2016040"/>
          <a:ext cx="7959634" cy="362360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3399256">
                  <a:extLst>
                    <a:ext uri="{9D8B030D-6E8A-4147-A177-3AD203B41FA5}">
                      <a16:colId xmlns:a16="http://schemas.microsoft.com/office/drawing/2014/main" val="3057501427"/>
                    </a:ext>
                  </a:extLst>
                </a:gridCol>
                <a:gridCol w="4560378">
                  <a:extLst>
                    <a:ext uri="{9D8B030D-6E8A-4147-A177-3AD203B41FA5}">
                      <a16:colId xmlns:a16="http://schemas.microsoft.com/office/drawing/2014/main" val="172410061"/>
                    </a:ext>
                  </a:extLst>
                </a:gridCol>
              </a:tblGrid>
              <a:tr h="1348862">
                <a:tc>
                  <a:txBody>
                    <a:bodyPr/>
                    <a:lstStyle/>
                    <a:p>
                      <a:r>
                        <a:rPr lang="it-IT" sz="19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RIR </a:t>
                      </a:r>
                      <a:r>
                        <a:rPr lang="it-IT" sz="1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extraction</a:t>
                      </a:r>
                      <a:endParaRPr lang="it-IT" sz="19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9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Sinusoidal</a:t>
                      </a:r>
                      <a:r>
                        <a:rPr lang="it-IT" sz="19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it-IT" sz="19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exponential</a:t>
                      </a:r>
                      <a:r>
                        <a:rPr lang="it-IT" sz="19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it-IT" sz="19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sweep</a:t>
                      </a:r>
                      <a:r>
                        <a:rPr lang="it-IT" sz="19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: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sz="19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    </a:t>
                      </a:r>
                      <a:r>
                        <a:rPr lang="it-IT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RIR </a:t>
                      </a:r>
                      <a:r>
                        <a:rPr lang="it-IT" sz="15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as</a:t>
                      </a:r>
                      <a:r>
                        <a:rPr lang="it-IT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the </a:t>
                      </a:r>
                      <a:r>
                        <a:rPr lang="en-US" sz="1500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superposition</a:t>
                      </a:r>
                      <a:r>
                        <a:rPr lang="it-IT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of </a:t>
                      </a:r>
                      <a:r>
                        <a:rPr lang="it-IT" sz="15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each</a:t>
                      </a:r>
                      <a:r>
                        <a:rPr lang="it-IT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it-IT" sz="15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speaker’s</a:t>
                      </a:r>
                      <a:r>
                        <a:rPr lang="it-IT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IR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9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Balloon</a:t>
                      </a:r>
                      <a:r>
                        <a:rPr lang="it-IT" sz="19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it-IT" sz="1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popping</a:t>
                      </a:r>
                      <a:endParaRPr lang="it-IT" sz="19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40606"/>
                  </a:ext>
                </a:extLst>
              </a:tr>
              <a:tr h="1064406">
                <a:tc>
                  <a:txBody>
                    <a:bodyPr/>
                    <a:lstStyle/>
                    <a:p>
                      <a:r>
                        <a:rPr lang="it-IT" sz="1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Tested</a:t>
                      </a:r>
                      <a:r>
                        <a:rPr lang="it-IT" sz="19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it-IT" sz="1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cases</a:t>
                      </a:r>
                      <a:endParaRPr lang="it-IT" sz="19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sz="1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Different</a:t>
                      </a:r>
                      <a:r>
                        <a:rPr lang="it-IT" sz="19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room </a:t>
                      </a:r>
                      <a:r>
                        <a:rPr lang="it-IT" sz="19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configurations</a:t>
                      </a:r>
                      <a:r>
                        <a:rPr lang="it-IT" sz="19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seeking main reflection sources</a:t>
                      </a:r>
                      <a:endParaRPr lang="it-IT" sz="15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392972"/>
                  </a:ext>
                </a:extLst>
              </a:tr>
              <a:tr h="1210338">
                <a:tc>
                  <a:txBody>
                    <a:bodyPr/>
                    <a:lstStyle/>
                    <a:p>
                      <a:r>
                        <a:rPr lang="it-IT" sz="1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Extracted</a:t>
                      </a:r>
                      <a:r>
                        <a:rPr lang="it-IT" sz="19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it-IT" sz="1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parameters</a:t>
                      </a:r>
                      <a:endParaRPr lang="it-IT" sz="19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9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T20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9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EDT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9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hnschrift Light" panose="020B0502040204020203" pitchFamily="34" charset="0"/>
                        </a:rPr>
                        <a:t>C50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17255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7D7BB-65C1-F5C5-4684-70CFD44A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7</a:t>
            </a:fld>
            <a:r>
              <a:rPr lang="it-IT" sz="1200" dirty="0"/>
              <a:t>/18</a:t>
            </a:r>
          </a:p>
        </p:txBody>
      </p:sp>
      <p:pic>
        <p:nvPicPr>
          <p:cNvPr id="6" name="Picture 5" descr="A person holding a light bulb&#10;&#10;Description automatically generated">
            <a:extLst>
              <a:ext uri="{FF2B5EF4-FFF2-40B4-BE49-F238E27FC236}">
                <a16:creationId xmlns:a16="http://schemas.microsoft.com/office/drawing/2014/main" id="{4FF55528-F857-9F64-95E2-CEC70EDB8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624" y="1959756"/>
            <a:ext cx="1989859" cy="3824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F3C447-ABD1-2278-CBEF-BF97E4E9230D}"/>
                  </a:ext>
                </a:extLst>
              </p14:cNvPr>
              <p14:cNvContentPartPr/>
              <p14:nvPr/>
            </p14:nvContentPartPr>
            <p14:xfrm>
              <a:off x="10831463" y="3151774"/>
              <a:ext cx="25200" cy="1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F3C447-ABD1-2278-CBEF-BF97E4E923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25343" y="3145654"/>
                <a:ext cx="374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F2649B-CA61-4536-8305-7724EF75A447}"/>
                  </a:ext>
                </a:extLst>
              </p14:cNvPr>
              <p14:cNvContentPartPr/>
              <p14:nvPr/>
            </p14:nvContentPartPr>
            <p14:xfrm>
              <a:off x="10688183" y="2354914"/>
              <a:ext cx="82800" cy="21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F2649B-CA61-4536-8305-7724EF75A4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82063" y="2348794"/>
                <a:ext cx="95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E41526-C7FC-5CCD-ED80-9F4BEA57641B}"/>
                  </a:ext>
                </a:extLst>
              </p14:cNvPr>
              <p14:cNvContentPartPr/>
              <p14:nvPr/>
            </p14:nvContentPartPr>
            <p14:xfrm>
              <a:off x="10829303" y="3147634"/>
              <a:ext cx="33480" cy="15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E41526-C7FC-5CCD-ED80-9F4BEA576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23183" y="3141514"/>
                <a:ext cx="4572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6828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A500-BB2B-F38F-F618-03F1B7B8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6738"/>
            <a:ext cx="3200400" cy="1431472"/>
          </a:xfrm>
        </p:spPr>
        <p:txBody>
          <a:bodyPr>
            <a:normAutofit fontScale="90000"/>
          </a:bodyPr>
          <a:lstStyle/>
          <a:p>
            <a:r>
              <a:rPr lang="it-IT" dirty="0"/>
              <a:t>Room acoustic </a:t>
            </a:r>
            <a:r>
              <a:rPr lang="en-US" dirty="0"/>
              <a:t>analysis</a:t>
            </a:r>
            <a:r>
              <a:rPr lang="it-IT" dirty="0"/>
              <a:t>: </a:t>
            </a:r>
            <a:r>
              <a:rPr lang="it-IT" dirty="0" err="1"/>
              <a:t>evaluations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2B865-3356-FE62-0F4B-0A7A7EB0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8</a:t>
            </a:fld>
            <a:r>
              <a:rPr lang="it-IT" sz="1200" dirty="0"/>
              <a:t>/18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A14C7-CE7C-C69F-B43F-E9D97E8EF726}"/>
              </a:ext>
            </a:extLst>
          </p:cNvPr>
          <p:cNvSpPr txBox="1"/>
          <p:nvPr/>
        </p:nvSpPr>
        <p:spPr>
          <a:xfrm>
            <a:off x="0" y="2118586"/>
            <a:ext cx="1833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Room </a:t>
            </a:r>
            <a:r>
              <a:rPr lang="it-IT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configuration</a:t>
            </a:r>
            <a:r>
              <a:rPr lang="it-IT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it-IT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tests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E06D2-5709-A5E6-797D-D973B8B5F016}"/>
              </a:ext>
            </a:extLst>
          </p:cNvPr>
          <p:cNvSpPr txBox="1"/>
          <p:nvPr/>
        </p:nvSpPr>
        <p:spPr>
          <a:xfrm>
            <a:off x="324084" y="5239464"/>
            <a:ext cx="4160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Do </a:t>
            </a:r>
            <a:r>
              <a:rPr lang="it-IT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not</a:t>
            </a:r>
            <a:r>
              <a:rPr lang="it-IT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alter the room set-up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Freccia in giù 8">
            <a:extLst>
              <a:ext uri="{FF2B5EF4-FFF2-40B4-BE49-F238E27FC236}">
                <a16:creationId xmlns:a16="http://schemas.microsoft.com/office/drawing/2014/main" id="{0CBE2A3E-0E07-7463-4272-8464C03A6520}"/>
              </a:ext>
            </a:extLst>
          </p:cNvPr>
          <p:cNvSpPr/>
          <p:nvPr/>
        </p:nvSpPr>
        <p:spPr>
          <a:xfrm>
            <a:off x="1748732" y="4029060"/>
            <a:ext cx="308668" cy="920028"/>
          </a:xfrm>
          <a:prstGeom prst="downArrow">
            <a:avLst>
              <a:gd name="adj1" fmla="val 39516"/>
              <a:gd name="adj2" fmla="val 52814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6701B9-673E-E442-3375-6E1985DD6DC0}"/>
              </a:ext>
            </a:extLst>
          </p:cNvPr>
          <p:cNvSpPr txBox="1"/>
          <p:nvPr/>
        </p:nvSpPr>
        <p:spPr>
          <a:xfrm>
            <a:off x="704513" y="3101459"/>
            <a:ext cx="630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5B5F7F"/>
                </a:solidFill>
                <a:latin typeface="Bahnschrift Light" panose="020B0502040204020203" pitchFamily="34" charset="0"/>
              </a:rPr>
              <a:t>?</a:t>
            </a:r>
            <a:endParaRPr lang="en-GB" sz="3600" dirty="0"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rgbClr val="5B5F7F"/>
              </a:solidFill>
            </a:endParaRPr>
          </a:p>
        </p:txBody>
      </p:sp>
      <p:pic>
        <p:nvPicPr>
          <p:cNvPr id="18" name="Picture 17" descr="A diagram of a graph&#10;&#10;Description automatically generated">
            <a:extLst>
              <a:ext uri="{FF2B5EF4-FFF2-40B4-BE49-F238E27FC236}">
                <a16:creationId xmlns:a16="http://schemas.microsoft.com/office/drawing/2014/main" id="{AD83D772-3F09-4997-0526-B88A686BA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/>
          <a:stretch/>
        </p:blipFill>
        <p:spPr>
          <a:xfrm>
            <a:off x="4304978" y="1817580"/>
            <a:ext cx="7458008" cy="1845458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5E53D6F3-1C66-C1CE-5BEA-C792FE70F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95" y="4131046"/>
            <a:ext cx="7640690" cy="1636085"/>
          </a:xfrm>
          <a:prstGeom prst="rect">
            <a:avLst/>
          </a:prstGeom>
        </p:spPr>
      </p:pic>
      <p:pic>
        <p:nvPicPr>
          <p:cNvPr id="13" name="Picture 12" descr="A group of grey and black objects&#10;&#10;Description automatically generated">
            <a:extLst>
              <a:ext uri="{FF2B5EF4-FFF2-40B4-BE49-F238E27FC236}">
                <a16:creationId xmlns:a16="http://schemas.microsoft.com/office/drawing/2014/main" id="{C03AF49B-5301-8E56-5316-7DAE13E29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20" y="2234433"/>
            <a:ext cx="1904807" cy="1428605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5575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D45D8CC8-4763-A774-AEB6-2B94744D5E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/>
          <a:stretch/>
        </p:blipFill>
        <p:spPr>
          <a:xfrm>
            <a:off x="0" y="2202369"/>
            <a:ext cx="6126480" cy="2959760"/>
          </a:xfrm>
          <a:prstGeom prst="rect">
            <a:avLst/>
          </a:prstGeom>
        </p:spPr>
      </p:pic>
      <p:pic>
        <p:nvPicPr>
          <p:cNvPr id="24" name="Picture 2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278452A-7DD7-4C5B-A570-E2291FF00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1"/>
          <a:stretch/>
        </p:blipFill>
        <p:spPr>
          <a:xfrm>
            <a:off x="6253797" y="2182165"/>
            <a:ext cx="5938203" cy="300016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D7C28DD-2AE4-3DEC-AC5F-CB82F7D2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Room acoustic </a:t>
            </a:r>
            <a:r>
              <a:rPr lang="en-US" dirty="0"/>
              <a:t>analysis: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8" name="Picture 7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2CC2BB22-5C06-CF14-B50A-9E022B16C3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24968" r="22893" b="24080"/>
          <a:stretch/>
        </p:blipFill>
        <p:spPr>
          <a:xfrm>
            <a:off x="3904456" y="1833034"/>
            <a:ext cx="519114" cy="509587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BD634F-D2CA-051C-F6BD-B84AA5A93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76363"/>
            <a:ext cx="10058400" cy="4023360"/>
          </a:xfrm>
        </p:spPr>
        <p:txBody>
          <a:bodyPr/>
          <a:lstStyle/>
          <a:p>
            <a:pPr algn="ctr"/>
            <a:r>
              <a:rPr lang="it-IT" dirty="0">
                <a:latin typeface="Bahnschrift SemiLight" panose="020B0502040204020203" pitchFamily="34" charset="0"/>
              </a:rPr>
              <a:t>       Semi-</a:t>
            </a:r>
            <a:r>
              <a:rPr lang="it-IT" dirty="0" err="1">
                <a:latin typeface="Bahnschrift SemiLight" panose="020B0502040204020203" pitchFamily="34" charset="0"/>
              </a:rPr>
              <a:t>anechoic</a:t>
            </a:r>
            <a:r>
              <a:rPr lang="it-IT" dirty="0">
                <a:latin typeface="Bahnschrift SemiLight" panose="020B0502040204020203" pitchFamily="34" charset="0"/>
              </a:rPr>
              <a:t> </a:t>
            </a:r>
            <a:r>
              <a:rPr lang="it-IT" dirty="0" err="1">
                <a:latin typeface="Bahnschrift SemiLight" panose="020B0502040204020203" pitchFamily="34" charset="0"/>
              </a:rPr>
              <a:t>behaviour</a:t>
            </a:r>
            <a:r>
              <a:rPr lang="it-IT" dirty="0">
                <a:latin typeface="Bahnschrift SemiLight" panose="020B0502040204020203" pitchFamily="34" charset="0"/>
              </a:rPr>
              <a:t> </a:t>
            </a:r>
            <a:r>
              <a:rPr lang="it-IT" dirty="0" err="1">
                <a:latin typeface="Bahnschrift SemiLight" panose="020B0502040204020203" pitchFamily="34" charset="0"/>
              </a:rPr>
              <a:t>confirmed</a:t>
            </a:r>
            <a:r>
              <a:rPr lang="it-IT" dirty="0">
                <a:latin typeface="Bahnschrift SemiLight" panose="020B0502040204020203" pitchFamily="34" charset="0"/>
              </a:rPr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08777-F96A-58C6-F64A-BCF36FAF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C341C-501B-034E-87BB-5F49066F5A62}" type="slidenum">
              <a:rPr lang="it-IT" sz="1200" smtClean="0"/>
              <a:t>9</a:t>
            </a:fld>
            <a:r>
              <a:rPr lang="it-IT" sz="1200" dirty="0"/>
              <a:t>/18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DB2A6B-9560-6902-A95C-692BE8FC2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13461"/>
              </p:ext>
            </p:extLst>
          </p:nvPr>
        </p:nvGraphicFramePr>
        <p:xfrm>
          <a:off x="5283739" y="5488990"/>
          <a:ext cx="1940116" cy="6400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970058">
                  <a:extLst>
                    <a:ext uri="{9D8B030D-6E8A-4147-A177-3AD203B41FA5}">
                      <a16:colId xmlns:a16="http://schemas.microsoft.com/office/drawing/2014/main" val="3242380680"/>
                    </a:ext>
                  </a:extLst>
                </a:gridCol>
                <a:gridCol w="970058">
                  <a:extLst>
                    <a:ext uri="{9D8B030D-6E8A-4147-A177-3AD203B41FA5}">
                      <a16:colId xmlns:a16="http://schemas.microsoft.com/office/drawing/2014/main" val="2693910369"/>
                    </a:ext>
                  </a:extLst>
                </a:gridCol>
              </a:tblGrid>
              <a:tr h="250967">
                <a:tc>
                  <a:txBody>
                    <a:bodyPr/>
                    <a:lstStyle/>
                    <a:p>
                      <a:r>
                        <a:rPr lang="it-IT" sz="1500" dirty="0"/>
                        <a:t>T20</a:t>
                      </a:r>
                      <a:endParaRPr lang="en-GB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dirty="0"/>
                        <a:t>C50</a:t>
                      </a:r>
                      <a:endParaRPr lang="en-GB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132235"/>
                  </a:ext>
                </a:extLst>
              </a:tr>
              <a:tr h="250967">
                <a:tc>
                  <a:txBody>
                    <a:bodyPr/>
                    <a:lstStyle/>
                    <a:p>
                      <a:r>
                        <a:rPr lang="it-IT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0.2 s</a:t>
                      </a:r>
                      <a:endParaRPr lang="en-GB" sz="15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10 dB</a:t>
                      </a:r>
                      <a:endParaRPr lang="en-GB" sz="15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524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B33141-24FC-0D38-D194-52C1AFA6526D}"/>
              </a:ext>
            </a:extLst>
          </p:cNvPr>
          <p:cNvSpPr txBox="1"/>
          <p:nvPr/>
        </p:nvSpPr>
        <p:spPr>
          <a:xfrm>
            <a:off x="2721279" y="5488990"/>
            <a:ext cx="2366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50000"/>
                  </a:schemeClr>
                </a:solidFill>
                <a:latin typeface="Bahnschrift SemiLight" panose="020B0502040204020203" pitchFamily="34" charset="0"/>
              </a:rPr>
              <a:t>Subwoofer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  <a:latin typeface="Bahnschrift SemiLight" panose="020B0502040204020203" pitchFamily="34" charset="0"/>
              </a:rPr>
              <a:t>excitation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Bahnschrift SemiLight" panose="020B0502040204020203" pitchFamily="34" charset="0"/>
            </a:endParaRPr>
          </a:p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Bahnschrift SemiLight" panose="020B0502040204020203" pitchFamily="34" charset="0"/>
              </a:rPr>
              <a:t>31 Hz octave band: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27802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4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BFBFBF"/>
      </a:accent1>
      <a:accent2>
        <a:srgbClr val="5B5F7F"/>
      </a:accent2>
      <a:accent3>
        <a:srgbClr val="2E3674"/>
      </a:accent3>
      <a:accent4>
        <a:srgbClr val="8C8C8C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4392721FEB0CA4992FB2D83C8AC356A" ma:contentTypeVersion="5" ma:contentTypeDescription="Creare un nuovo documento." ma:contentTypeScope="" ma:versionID="8a4d3e65ddda7bbc66ab95ccbf5ab8eb">
  <xsd:schema xmlns:xsd="http://www.w3.org/2001/XMLSchema" xmlns:xs="http://www.w3.org/2001/XMLSchema" xmlns:p="http://schemas.microsoft.com/office/2006/metadata/properties" xmlns:ns3="09c117af-be56-4275-b61c-5ba9e5962684" targetNamespace="http://schemas.microsoft.com/office/2006/metadata/properties" ma:root="true" ma:fieldsID="7e0f80d5dfdfe02cebf9a12df8571bcf" ns3:_="">
    <xsd:import namespace="09c117af-be56-4275-b61c-5ba9e59626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117af-be56-4275-b61c-5ba9e59626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9c117af-be56-4275-b61c-5ba9e5962684" xsi:nil="true"/>
  </documentManagement>
</p:properties>
</file>

<file path=customXml/itemProps1.xml><?xml version="1.0" encoding="utf-8"?>
<ds:datastoreItem xmlns:ds="http://schemas.openxmlformats.org/officeDocument/2006/customXml" ds:itemID="{435E4C62-FCED-491B-8268-FD353F0CB7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117af-be56-4275-b61c-5ba9e59626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45FFC1-2A9F-411B-87DE-B8B7F4DE3D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1C35E8-297B-48CE-987A-6DC5D117C931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09c117af-be56-4275-b61c-5ba9e596268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10861</TotalTime>
  <Words>570</Words>
  <Application>Microsoft Office PowerPoint</Application>
  <PresentationFormat>Widescreen</PresentationFormat>
  <Paragraphs>166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Aptos</vt:lpstr>
      <vt:lpstr>Aptos Display</vt:lpstr>
      <vt:lpstr>Arial</vt:lpstr>
      <vt:lpstr>Bahnschrift Light</vt:lpstr>
      <vt:lpstr>Bahnschrift SemiLight</vt:lpstr>
      <vt:lpstr>Calibri</vt:lpstr>
      <vt:lpstr>Constantia</vt:lpstr>
      <vt:lpstr>Courier New</vt:lpstr>
      <vt:lpstr>Franklin Gothic Book</vt:lpstr>
      <vt:lpstr>Wingdings</vt:lpstr>
      <vt:lpstr>Retrospect</vt:lpstr>
      <vt:lpstr>Office Theme</vt:lpstr>
      <vt:lpstr>PowerPoint Presentation</vt:lpstr>
      <vt:lpstr>Presentation outline</vt:lpstr>
      <vt:lpstr>Introduction</vt:lpstr>
      <vt:lpstr>Ambisonics Theory</vt:lpstr>
      <vt:lpstr>Ambisonics: prerequisites for a surround system</vt:lpstr>
      <vt:lpstr>Study site</vt:lpstr>
      <vt:lpstr>Room acoustic analysis </vt:lpstr>
      <vt:lpstr>Room acoustic analysis: evaluations</vt:lpstr>
      <vt:lpstr>Room acoustic analysis: parameters</vt:lpstr>
      <vt:lpstr>Spherical harmonics assessment metrics</vt:lpstr>
      <vt:lpstr>Spatial Correlation </vt:lpstr>
      <vt:lpstr>Level Difference </vt:lpstr>
      <vt:lpstr>Metrics employement in case study </vt:lpstr>
      <vt:lpstr>PowerPoint Presentation</vt:lpstr>
      <vt:lpstr>PowerPoint Presentation</vt:lpstr>
      <vt:lpstr>Spherical harmonics: polar plots rendering</vt:lpstr>
      <vt:lpstr>Outcomes and considerations</vt:lpstr>
      <vt:lpstr>Limits and future developments </vt:lpstr>
      <vt:lpstr>Thank you for your attention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Characterization of an Ambisonics Reproduction Room</dc:title>
  <dc:creator>Sofia Parrinelli</dc:creator>
  <cp:lastModifiedBy>Sofia Parrinelli</cp:lastModifiedBy>
  <cp:revision>11</cp:revision>
  <cp:lastPrinted>2024-03-25T18:34:27Z</cp:lastPrinted>
  <dcterms:created xsi:type="dcterms:W3CDTF">2024-03-20T14:53:30Z</dcterms:created>
  <dcterms:modified xsi:type="dcterms:W3CDTF">2024-05-11T15:59:50Z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0x010100E4392721FEB0CA4992FB2D83C8AC356A</vt:lpwstr>
  </property>
</Properties>
</file>